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3" r:id="rId3"/>
    <p:sldId id="304" r:id="rId4"/>
    <p:sldId id="285" r:id="rId5"/>
    <p:sldId id="286" r:id="rId6"/>
    <p:sldId id="287" r:id="rId7"/>
    <p:sldId id="260" r:id="rId8"/>
    <p:sldId id="263" r:id="rId9"/>
    <p:sldId id="300" r:id="rId10"/>
    <p:sldId id="265" r:id="rId11"/>
    <p:sldId id="266" r:id="rId12"/>
    <p:sldId id="317" r:id="rId13"/>
    <p:sldId id="288" r:id="rId14"/>
    <p:sldId id="289" r:id="rId15"/>
    <p:sldId id="290" r:id="rId16"/>
    <p:sldId id="292" r:id="rId17"/>
    <p:sldId id="293" r:id="rId18"/>
    <p:sldId id="294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96" r:id="rId27"/>
    <p:sldId id="297" r:id="rId28"/>
    <p:sldId id="306" r:id="rId29"/>
    <p:sldId id="311" r:id="rId30"/>
    <p:sldId id="298" r:id="rId31"/>
    <p:sldId id="276" r:id="rId32"/>
    <p:sldId id="280" r:id="rId33"/>
    <p:sldId id="281" r:id="rId34"/>
    <p:sldId id="282" r:id="rId35"/>
    <p:sldId id="299" r:id="rId36"/>
    <p:sldId id="318" r:id="rId37"/>
    <p:sldId id="31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BBBA-35C9-45FD-A22E-2F8382A3FE33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F3C83-CD0F-4F7D-B45D-6C6641F5A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6192688" cy="1902073"/>
          </a:xfrm>
        </p:spPr>
        <p:txBody>
          <a:bodyPr/>
          <a:lstStyle>
            <a:lvl1pPr>
              <a:defRPr baseline="0">
                <a:solidFill>
                  <a:srgbClr val="C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420888"/>
            <a:ext cx="8856984" cy="4320480"/>
          </a:xfrm>
        </p:spPr>
        <p:txBody>
          <a:bodyPr/>
          <a:lstStyle>
            <a:lvl1pPr marL="0" indent="0" algn="l">
              <a:buNone/>
              <a:defRPr i="1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856984" cy="5616624"/>
          </a:xfrm>
          <a:prstGeom prst="rect">
            <a:avLst/>
          </a:prstGeom>
          <a:solidFill>
            <a:schemeClr val="bg1">
              <a:alpha val="25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magoj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lib.rs/usluge/citiranos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ak985WGOgGbJRJbZFanoktAN_UFeExpE/edit#gid=525508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Библиометријски индикатори, научни</a:t>
            </a:r>
            <a:br>
              <a:rPr lang="ru-RU" dirty="0"/>
            </a:br>
            <a:r>
              <a:rPr lang="ru-RU" dirty="0"/>
              <a:t>часописи и цитираност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sr-Cyrl-RS" dirty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Др Сања Антонић</a:t>
            </a:r>
          </a:p>
          <a:p>
            <a:pPr algn="l"/>
            <a:r>
              <a:rPr lang="en-US" dirty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MA </a:t>
            </a:r>
            <a:r>
              <a:rPr lang="sr-Cyrl-RS" dirty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Дејана Каваја Станишић</a:t>
            </a:r>
          </a:p>
          <a:p>
            <a:pPr algn="l"/>
            <a:r>
              <a:rPr lang="en-US" dirty="0" err="1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MSc</a:t>
            </a:r>
            <a:r>
              <a:rPr lang="en-US" dirty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Оја </a:t>
            </a:r>
            <a:r>
              <a:rPr lang="en-US" dirty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r-Cyrl-RS" dirty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ринуловић </a:t>
            </a:r>
          </a:p>
          <a:p>
            <a:pPr algn="l"/>
            <a:endParaRPr lang="sr-Cyrl-RS" dirty="0">
              <a:solidFill>
                <a:srgbClr val="0A0D52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x-none" dirty="0">
              <a:solidFill>
                <a:srgbClr val="0A0D52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r-Cyrl-CS" sz="3300" dirty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Универзитетска библиотека “Светозар Марковић”</a:t>
            </a:r>
            <a:endParaRPr lang="en-US" sz="3300" dirty="0">
              <a:solidFill>
                <a:srgbClr val="0A0D52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3300" dirty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r-Cyrl-RS" sz="3300" dirty="0">
                <a:solidFill>
                  <a:srgbClr val="0A0D52"/>
                </a:solidFill>
                <a:latin typeface="Arial" pitchFamily="34" charset="0"/>
                <a:cs typeface="Arial" pitchFamily="34" charset="0"/>
              </a:rPr>
              <a:t>дељење за научне информације и едукацију</a:t>
            </a:r>
            <a:endParaRPr lang="en-US" sz="3300" dirty="0">
              <a:solidFill>
                <a:srgbClr val="0A0D52"/>
              </a:solidFill>
              <a:latin typeface="Arial" pitchFamily="34" charset="0"/>
              <a:cs typeface="Arial" pitchFamily="34" charset="0"/>
            </a:endParaRPr>
          </a:p>
          <a:p>
            <a:endParaRPr lang="en-US" sz="1500" dirty="0">
              <a:solidFill>
                <a:srgbClr val="0A0D52"/>
              </a:solidFill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4400" b="1" kern="0" dirty="0">
                <a:solidFill>
                  <a:srgbClr val="00B050"/>
                </a:solidFill>
                <a:latin typeface="Arial"/>
              </a:rPr>
              <a:t>H - index</a:t>
            </a:r>
            <a:endParaRPr lang="en-US" sz="24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600" dirty="0"/>
          </a:p>
          <a:p>
            <a:r>
              <a:rPr lang="sr-Cyrl-CS" sz="3600" dirty="0"/>
              <a:t>Хиршов индекс је број који казује да је посматрани научник објавио </a:t>
            </a:r>
            <a:r>
              <a:rPr lang="sr-Latn-CS" sz="3600" i="1" dirty="0">
                <a:solidFill>
                  <a:srgbClr val="FF3300"/>
                </a:solidFill>
              </a:rPr>
              <a:t>h</a:t>
            </a:r>
            <a:r>
              <a:rPr lang="sr-Latn-CS" sz="3600" dirty="0"/>
              <a:t> </a:t>
            </a:r>
            <a:r>
              <a:rPr lang="sr-Cyrl-CS" sz="3600" dirty="0"/>
              <a:t>радова који су сви били цитирани најмање </a:t>
            </a:r>
            <a:r>
              <a:rPr lang="sr-Latn-CS" sz="3600" i="1" dirty="0">
                <a:solidFill>
                  <a:srgbClr val="FF3300"/>
                </a:solidFill>
              </a:rPr>
              <a:t>h</a:t>
            </a:r>
            <a:r>
              <a:rPr lang="sr-Cyrl-CS" sz="3600" dirty="0"/>
              <a:t> пута. Што је број већи, то су и радови посматраног научника у просеку утицајнији.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0"/>
            <a:ext cx="9036050" cy="670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83568" y="2924944"/>
            <a:ext cx="554461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kern="0" dirty="0">
                <a:solidFill>
                  <a:srgbClr val="00B050"/>
                </a:solidFill>
                <a:latin typeface="Arial"/>
              </a:rPr>
              <a:t>H -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Списак објављених радова сређен је према опадајућој вредности добијених цитата за те радове. </a:t>
            </a:r>
            <a:r>
              <a:rPr lang="ru-RU" dirty="0"/>
              <a:t>На тај начин ће редни број 1 имати рад са највећим бројем цитата, следећи рад са мањим или истим бројем цитата ће добити редни број 2 и тако даље. Ако редне бројеве радова означимо са</a:t>
            </a:r>
            <a:r>
              <a:rPr lang="en-US" dirty="0"/>
              <a:t> N</a:t>
            </a:r>
            <a:r>
              <a:rPr lang="ru-RU" dirty="0"/>
              <a:t>, а цитате радова са </a:t>
            </a:r>
            <a:r>
              <a:rPr lang="en-US" dirty="0"/>
              <a:t>C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  <a:p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Вредност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ru-RU" dirty="0">
                <a:solidFill>
                  <a:srgbClr val="C00000"/>
                </a:solidFill>
              </a:rPr>
              <a:t>-индекса представља </a:t>
            </a:r>
            <a:r>
              <a:rPr lang="ru-RU" b="1" dirty="0">
                <a:solidFill>
                  <a:srgbClr val="C00000"/>
                </a:solidFill>
              </a:rPr>
              <a:t>највећу вредност редног броја за коју је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ru-RU" b="1" dirty="0">
                <a:solidFill>
                  <a:srgbClr val="C00000"/>
                </a:solidFill>
              </a:rPr>
              <a:t> ≥</a:t>
            </a:r>
            <a:r>
              <a:rPr lang="en-US" b="1" dirty="0">
                <a:solidFill>
                  <a:srgbClr val="C00000"/>
                </a:solidFill>
              </a:rPr>
              <a:t>N</a:t>
            </a:r>
            <a:r>
              <a:rPr lang="ru-RU" b="1" dirty="0">
                <a:solidFill>
                  <a:srgbClr val="C00000"/>
                </a:solidFill>
              </a:rPr>
              <a:t>, тј. број радова који имају већи број цитата од редног броја последњег рада у тој групи.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648"/>
            <a:ext cx="9036050" cy="644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95536" y="332656"/>
            <a:ext cx="5760640" cy="4824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altLang="en-US" dirty="0">
                <a:solidFill>
                  <a:schemeClr val="accent6">
                    <a:lumMod val="75000"/>
                  </a:schemeClr>
                </a:solidFill>
              </a:rPr>
              <a:t>Алтметрија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0" y="1557338"/>
            <a:ext cx="9109075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Cyrl-CS" altLang="en-US" sz="2800" b="1" dirty="0">
                <a:solidFill>
                  <a:srgbClr val="800000"/>
                </a:solidFill>
              </a:rPr>
              <a:t>Алтернативно мерило утицајности које обухвата различите регистроване активности у вези са неким чланком, часописом, особом, институцијом</a:t>
            </a:r>
            <a:r>
              <a:rPr lang="sr-Cyrl-CS" altLang="en-US" sz="2200" b="1" dirty="0">
                <a:solidFill>
                  <a:srgbClr val="800000"/>
                </a:solidFill>
              </a:rPr>
              <a:t>. </a:t>
            </a:r>
            <a:r>
              <a:rPr lang="sr-Cyrl-CS" altLang="en-US" sz="2800" b="1" dirty="0">
                <a:solidFill>
                  <a:srgbClr val="800000"/>
                </a:solidFill>
              </a:rPr>
              <a:t>Обухвата:</a:t>
            </a:r>
          </a:p>
          <a:p>
            <a:pPr>
              <a:defRPr/>
            </a:pPr>
            <a:r>
              <a:rPr lang="sr-Cyrl-CS" altLang="en-US" sz="2200" b="1" dirty="0">
                <a:solidFill>
                  <a:srgbClr val="800000"/>
                </a:solidFill>
              </a:rPr>
              <a:t>Број прегледа и преузимања</a:t>
            </a:r>
          </a:p>
          <a:p>
            <a:pPr>
              <a:defRPr/>
            </a:pPr>
            <a:r>
              <a:rPr lang="sr-Cyrl-CS" altLang="en-US" sz="2200" b="1" dirty="0">
                <a:solidFill>
                  <a:srgbClr val="800000"/>
                </a:solidFill>
              </a:rPr>
              <a:t>Број коментара </a:t>
            </a:r>
            <a:r>
              <a:rPr lang="sr-Cyrl-CS" altLang="en-US" sz="2200" b="1" dirty="0"/>
              <a:t>на блоговима, Википедији, друштвеним мрежама</a:t>
            </a:r>
          </a:p>
          <a:p>
            <a:pPr>
              <a:defRPr/>
            </a:pPr>
            <a:r>
              <a:rPr lang="sr-Cyrl-CS" altLang="en-US" sz="2200" b="1" dirty="0">
                <a:solidFill>
                  <a:srgbClr val="800000"/>
                </a:solidFill>
              </a:rPr>
              <a:t>Број уноса у библиографске сервисе </a:t>
            </a:r>
            <a:r>
              <a:rPr lang="sr-Cyrl-CS" altLang="en-US" sz="2200" b="1" dirty="0"/>
              <a:t>као </a:t>
            </a:r>
            <a:r>
              <a:rPr lang="en-US" altLang="en-US" sz="2200" b="1" dirty="0" err="1"/>
              <a:t>Mendeley</a:t>
            </a:r>
            <a:r>
              <a:rPr lang="en-US" altLang="en-US" sz="2200" b="1" dirty="0"/>
              <a:t>, </a:t>
            </a:r>
            <a:r>
              <a:rPr lang="en-US" altLang="en-US" sz="2200" b="1" dirty="0" err="1"/>
              <a:t>CiteULike</a:t>
            </a:r>
            <a:r>
              <a:rPr lang="en-US" altLang="en-US" sz="2200" b="1" dirty="0"/>
              <a:t> </a:t>
            </a:r>
            <a:r>
              <a:rPr lang="sr-Cyrl-CS" altLang="en-US" sz="2200" b="1" dirty="0"/>
              <a:t>, </a:t>
            </a:r>
            <a:r>
              <a:rPr lang="en-US" altLang="en-US" sz="2200" b="1" dirty="0" err="1"/>
              <a:t>Zotero</a:t>
            </a:r>
            <a:r>
              <a:rPr lang="en-US" altLang="en-US" sz="2200" b="1" dirty="0"/>
              <a:t>…</a:t>
            </a:r>
          </a:p>
          <a:p>
            <a:pPr>
              <a:defRPr/>
            </a:pPr>
            <a:r>
              <a:rPr lang="sr-Cyrl-CS" altLang="en-US" sz="2200" b="1" dirty="0">
                <a:solidFill>
                  <a:srgbClr val="800000"/>
                </a:solidFill>
              </a:rPr>
              <a:t>Број цитата </a:t>
            </a:r>
            <a:r>
              <a:rPr lang="sr-Cyrl-CS" altLang="en-US" sz="2200" b="1" dirty="0"/>
              <a:t>у научној литератури регистрованих у цитатним индексима као </a:t>
            </a:r>
            <a:r>
              <a:rPr lang="en-US" altLang="en-US" sz="2200" b="1" dirty="0"/>
              <a:t>Web of Science, Scopus, </a:t>
            </a:r>
            <a:r>
              <a:rPr lang="en-US" altLang="en-US" sz="2200" b="1" dirty="0" err="1"/>
              <a:t>CrossRef</a:t>
            </a:r>
            <a:r>
              <a:rPr lang="en-US" altLang="en-US" sz="2200" b="1" dirty="0"/>
              <a:t> </a:t>
            </a:r>
            <a:r>
              <a:rPr lang="sr-Cyrl-CS" altLang="en-US" sz="2200" b="1" dirty="0"/>
              <a:t>, итд.</a:t>
            </a:r>
          </a:p>
          <a:p>
            <a:pPr>
              <a:defRPr/>
            </a:pPr>
            <a:r>
              <a:rPr lang="sr-Cyrl-CS" altLang="en-US" sz="2200" b="1" dirty="0">
                <a:solidFill>
                  <a:srgbClr val="800000"/>
                </a:solidFill>
              </a:rPr>
              <a:t>Број препорука </a:t>
            </a:r>
            <a:r>
              <a:rPr lang="sr-Cyrl-CS" altLang="en-US" sz="2200" b="1" dirty="0"/>
              <a:t>у мрежама као што је </a:t>
            </a:r>
            <a:r>
              <a:rPr lang="en-US" altLang="en-US" sz="2200" b="1" dirty="0"/>
              <a:t>F1000</a:t>
            </a:r>
            <a:r>
              <a:rPr lang="sr-Cyrl-CS" altLang="en-US" sz="2200" b="1" dirty="0"/>
              <a:t>.</a:t>
            </a:r>
            <a:endParaRPr lang="sr-Cyrl-CS" sz="2200" b="1" dirty="0"/>
          </a:p>
          <a:p>
            <a:pPr marL="0" indent="0">
              <a:buFontTx/>
              <a:buNone/>
              <a:defRPr/>
            </a:pPr>
            <a:r>
              <a:rPr lang="sr-Cyrl-CS" sz="2200" b="1" dirty="0"/>
              <a:t>Више издавача је почело да пружа читаоцима такве информације (</a:t>
            </a:r>
            <a:r>
              <a:rPr lang="en-US" sz="2200" b="1" dirty="0" err="1"/>
              <a:t>BioMed</a:t>
            </a:r>
            <a:r>
              <a:rPr lang="en-US" sz="2200" b="1" dirty="0"/>
              <a:t> Central, Public Library of Science, Frontiers, Nature Publishing Group, Elsevier</a:t>
            </a:r>
            <a:r>
              <a:rPr lang="sr-Cyrl-CS" sz="2200" b="1" dirty="0"/>
              <a:t>)</a:t>
            </a:r>
            <a:endParaRPr lang="sr-Cyrl-CS" altLang="en-US" sz="2200" b="1" dirty="0"/>
          </a:p>
          <a:p>
            <a:pPr>
              <a:defRPr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/>
              <a:t>Алтметрија</a:t>
            </a:r>
            <a:r>
              <a:rPr lang="en-US" sz="2800" dirty="0"/>
              <a:t> у </a:t>
            </a:r>
            <a:r>
              <a:rPr lang="en-US" sz="2800" dirty="0" err="1"/>
              <a:t>пракси</a:t>
            </a:r>
            <a:br>
              <a:rPr lang="en-US" sz="2800" dirty="0"/>
            </a:br>
            <a:r>
              <a:rPr lang="sr-Cyrl-RS" sz="2800" dirty="0"/>
              <a:t>Метрика на нивоу чланка  (</a:t>
            </a:r>
            <a:r>
              <a:rPr lang="en-US" sz="2800" dirty="0"/>
              <a:t>Article-Level Metrics – ALM)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sz="2800" dirty="0">
                <a:solidFill>
                  <a:srgbClr val="800000"/>
                </a:solidFill>
              </a:rPr>
              <a:t>Метрике које се појављују на нивоу чланка не искључују традиционалне методе засноване на цитатима у часопису, ве</a:t>
            </a:r>
            <a:r>
              <a:rPr lang="sr-Cyrl-RS" sz="2800" dirty="0">
                <a:solidFill>
                  <a:srgbClr val="800000"/>
                </a:solidFill>
              </a:rPr>
              <a:t>ћ</a:t>
            </a:r>
            <a:r>
              <a:rPr lang="vi-VN" sz="2800" dirty="0">
                <a:solidFill>
                  <a:srgbClr val="800000"/>
                </a:solidFill>
              </a:rPr>
              <a:t> их надопуњују. Оба приступа могу да се користе у комбинацији како би се понудила „богатија слика употребе чланка од тренутка објављивања”. Метрика на нивоу чланка</a:t>
            </a:r>
            <a:r>
              <a:rPr lang="sr-Cyrl-RS" sz="2800" dirty="0">
                <a:solidFill>
                  <a:srgbClr val="800000"/>
                </a:solidFill>
              </a:rPr>
              <a:t> </a:t>
            </a:r>
            <a:r>
              <a:rPr lang="vi-VN" sz="2800" dirty="0">
                <a:solidFill>
                  <a:srgbClr val="800000"/>
                </a:solidFill>
              </a:rPr>
              <a:t>(</a:t>
            </a:r>
            <a:r>
              <a:rPr lang="en-US" sz="2800" dirty="0">
                <a:solidFill>
                  <a:srgbClr val="800000"/>
                </a:solidFill>
              </a:rPr>
              <a:t>Article-Level Metrics – ALM) </a:t>
            </a:r>
            <a:r>
              <a:rPr lang="vi-VN" sz="2800" dirty="0">
                <a:solidFill>
                  <a:srgbClr val="800000"/>
                </a:solidFill>
              </a:rPr>
              <a:t>је резултат агрегирања различитих извора података и прикупљање садржаја са више друштвених мрежа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Сервиси Алтметрике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1. </a:t>
            </a:r>
            <a:r>
              <a:rPr lang="en-US" dirty="0" err="1">
                <a:solidFill>
                  <a:srgbClr val="800000"/>
                </a:solidFill>
              </a:rPr>
              <a:t>Altmetric</a:t>
            </a:r>
            <a:r>
              <a:rPr lang="en-US" dirty="0">
                <a:solidFill>
                  <a:srgbClr val="800000"/>
                </a:solidFill>
              </a:rPr>
              <a:t>: http://www.altmetric.com/</a:t>
            </a:r>
          </a:p>
          <a:p>
            <a:r>
              <a:rPr lang="en-US" dirty="0">
                <a:solidFill>
                  <a:srgbClr val="800000"/>
                </a:solidFill>
              </a:rPr>
              <a:t>3. PLOS: http://article-level-metrics.plos.org/</a:t>
            </a:r>
          </a:p>
          <a:p>
            <a:r>
              <a:rPr lang="en-US" dirty="0">
                <a:solidFill>
                  <a:srgbClr val="800000"/>
                </a:solidFill>
              </a:rPr>
              <a:t>2. </a:t>
            </a:r>
            <a:r>
              <a:rPr lang="en-US" dirty="0" err="1">
                <a:solidFill>
                  <a:srgbClr val="800000"/>
                </a:solidFill>
              </a:rPr>
              <a:t>ImpactStory</a:t>
            </a:r>
            <a:r>
              <a:rPr lang="en-US" dirty="0">
                <a:solidFill>
                  <a:srgbClr val="800000"/>
                </a:solidFill>
              </a:rPr>
              <a:t>: https://impactstory.org/</a:t>
            </a:r>
          </a:p>
          <a:p>
            <a:r>
              <a:rPr lang="en-US" dirty="0">
                <a:solidFill>
                  <a:srgbClr val="800000"/>
                </a:solidFill>
              </a:rPr>
              <a:t>4. Plum Analytics:  http://www.plumanalytics.com/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32588" y="6237288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EAA347-1273-4AEF-A539-E6C933F38C68}" type="slidenum">
              <a:rPr lang="x-none" smtClean="0"/>
              <a:pPr>
                <a:defRPr/>
              </a:pPr>
              <a:t>16</a:t>
            </a:fld>
            <a:endParaRPr lang="x-non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Altmetric</a:t>
            </a:r>
            <a:r>
              <a:rPr lang="sr-Cyrl-RS" sz="2800" dirty="0"/>
              <a:t> сервис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32588" y="6237288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EAA347-1273-4AEF-A539-E6C933F38C68}" type="slidenum">
              <a:rPr lang="x-none" smtClean="0"/>
              <a:pPr>
                <a:defRPr/>
              </a:pPr>
              <a:t>17</a:t>
            </a:fld>
            <a:endParaRPr lang="x-non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5246" r="1669"/>
          <a:stretch>
            <a:fillRect/>
          </a:stretch>
        </p:blipFill>
        <p:spPr>
          <a:xfrm>
            <a:off x="1011665" y="1574482"/>
            <a:ext cx="7120670" cy="456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PlumX</a:t>
            </a:r>
            <a:r>
              <a:rPr lang="en-US" i="1" dirty="0"/>
              <a:t> Metrics</a:t>
            </a:r>
            <a:r>
              <a:rPr lang="sr-Cyrl-RS" i="1" dirty="0"/>
              <a:t> сервис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32588" y="6237288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EAA347-1273-4AEF-A539-E6C933F38C68}" type="slidenum">
              <a:rPr lang="x-none" smtClean="0"/>
              <a:pPr>
                <a:defRPr/>
              </a:pPr>
              <a:t>18</a:t>
            </a:fld>
            <a:endParaRPr lang="x-non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557338"/>
            <a:ext cx="8352928" cy="496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sz="4800" b="1" dirty="0">
                <a:solidFill>
                  <a:srgbClr val="00B050"/>
                </a:solidFill>
              </a:rPr>
              <a:t>Нормативна акта</a:t>
            </a:r>
            <a:endParaRPr lang="en-US" sz="4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80000"/>
              </a:lnSpc>
            </a:pPr>
            <a:r>
              <a:rPr lang="sr-Cyrl-CS" sz="2800" b="1" dirty="0">
                <a:solidFill>
                  <a:srgbClr val="FF0000"/>
                </a:solidFill>
                <a:latin typeface="+mj-lt"/>
              </a:rPr>
              <a:t>Правилник о поступку и начину вредновања и квантитативном исказивању научноистраживачких резултата истраживача</a:t>
            </a:r>
            <a:r>
              <a:rPr lang="sr-Cyrl-C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sz="2800" dirty="0">
                <a:latin typeface="+mj-lt"/>
              </a:rPr>
              <a:t>(</a:t>
            </a:r>
            <a:r>
              <a:rPr lang="sr-Cyrl-RS" sz="2800" dirty="0">
                <a:latin typeface="+mj-lt"/>
              </a:rPr>
              <a:t>Службени гласник 24/</a:t>
            </a:r>
            <a:r>
              <a:rPr lang="sr-Cyrl-CS" sz="2800" dirty="0">
                <a:latin typeface="+mj-lt"/>
              </a:rPr>
              <a:t>20</a:t>
            </a:r>
            <a:r>
              <a:rPr lang="en-US" sz="2800" dirty="0">
                <a:latin typeface="+mj-lt"/>
              </a:rPr>
              <a:t>16</a:t>
            </a:r>
            <a:r>
              <a:rPr lang="sr-Cyrl-RS" sz="2800" dirty="0">
                <a:latin typeface="+mj-lt"/>
              </a:rPr>
              <a:t>, 21/2017</a:t>
            </a:r>
            <a:r>
              <a:rPr lang="sr-Cyrl-CS" sz="2800" dirty="0">
                <a:latin typeface="+mj-lt"/>
              </a:rPr>
              <a:t>) </a:t>
            </a:r>
            <a:endParaRPr lang="en-US" sz="2800" dirty="0">
              <a:latin typeface="+mj-lt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en-US" sz="2800" dirty="0">
                <a:latin typeface="+mj-lt"/>
              </a:rPr>
              <a:t>      https://www.mpn.gov.rs/wp-content/uploads/2017/03/Pravilnik-2017-preciscen-tekst.pdf</a:t>
            </a:r>
            <a:endParaRPr lang="sr-Cyrl-CS" sz="2800" dirty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  <a:p>
            <a:pPr algn="ctr">
              <a:buNone/>
            </a:pPr>
            <a:r>
              <a:rPr lang="sr-Cyrl-RS" sz="3200" b="1" dirty="0">
                <a:solidFill>
                  <a:srgbClr val="FF0000"/>
                </a:solidFill>
                <a:latin typeface="+mj-lt"/>
              </a:rPr>
              <a:t>Правилник о категоризацији и рангирању научних часописа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en-US" dirty="0">
                <a:latin typeface="+mj-lt"/>
              </a:rPr>
              <a:t>    http://www.pravno-informacioni-sistem.rs/SlGlasnikPortal/eli/rep/sgrs/ministarstva/pravilnik/2020/159/19/reg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solidFill>
                  <a:srgbClr val="C00000"/>
                </a:solidFill>
                <a:ea typeface="+mn-ea"/>
                <a:cs typeface="+mn-cs"/>
              </a:rPr>
              <a:t>Претраживач и ц</a:t>
            </a:r>
            <a:r>
              <a:rPr lang="sr-Cyrl-CS" dirty="0">
                <a:solidFill>
                  <a:srgbClr val="C00000"/>
                </a:solidFill>
              </a:rPr>
              <a:t>итатни индекси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defRPr/>
            </a:pPr>
            <a:r>
              <a:rPr lang="sr-Cyrl-RS" sz="2800" dirty="0">
                <a:solidFill>
                  <a:srgbClr val="C00000"/>
                </a:solidFill>
              </a:rPr>
              <a:t> </a:t>
            </a:r>
            <a:r>
              <a:rPr lang="sr-Cyrl-RS" sz="2800" b="1" dirty="0">
                <a:solidFill>
                  <a:srgbClr val="C00000"/>
                </a:solidFill>
              </a:rPr>
              <a:t>Претраживач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sr-Cyrl-RS" sz="2800" b="1" dirty="0"/>
              <a:t>  </a:t>
            </a:r>
            <a:r>
              <a:rPr lang="en-US" sz="2800" b="1" dirty="0"/>
              <a:t>Google Scholar</a:t>
            </a:r>
            <a:r>
              <a:rPr lang="sr-Cyrl-RS" sz="2800" b="1" dirty="0"/>
              <a:t> (</a:t>
            </a:r>
            <a:r>
              <a:rPr lang="ru-RU" sz="2800" dirty="0"/>
              <a:t>Google Scholar претраживач који је намењен претраживању и лоцирању научне литературе.</a:t>
            </a:r>
            <a:r>
              <a:rPr lang="sr-Cyrl-RS" sz="2800" b="1" dirty="0"/>
              <a:t>)</a:t>
            </a:r>
            <a:r>
              <a:rPr lang="hr-HR" sz="2800" b="1" dirty="0"/>
              <a:t> </a:t>
            </a:r>
            <a:endParaRPr lang="sr-Cyrl-RS" sz="2800" b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defRPr/>
            </a:pPr>
            <a:r>
              <a:rPr lang="sr-Cyrl-RS" sz="2800" b="1" dirty="0">
                <a:solidFill>
                  <a:srgbClr val="C00000"/>
                </a:solidFill>
              </a:rPr>
              <a:t> Некомерцијални цитатни индекс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sr-Cyrl-RS" sz="2800" b="1" dirty="0"/>
              <a:t> Српски цитатни индекс –СЦИндекс</a:t>
            </a:r>
            <a:endParaRPr lang="en-US" sz="2800" b="1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sr-Cyrl-CS" sz="2800" b="1" dirty="0">
              <a:solidFill>
                <a:srgbClr val="002060"/>
              </a:solidFill>
            </a:endParaRPr>
          </a:p>
          <a:p>
            <a:r>
              <a:rPr lang="sr-Cyrl-RS" sz="2800" b="1" dirty="0">
                <a:solidFill>
                  <a:srgbClr val="C00000"/>
                </a:solidFill>
              </a:rPr>
              <a:t>Комерцијални цитатни индекси</a:t>
            </a:r>
          </a:p>
          <a:p>
            <a:pPr>
              <a:buNone/>
            </a:pPr>
            <a:r>
              <a:rPr lang="en-US" sz="2800" b="1" dirty="0"/>
              <a:t>	 Web of Science </a:t>
            </a:r>
            <a:endParaRPr lang="sr-Cyrl-RS" sz="2800" b="1" dirty="0"/>
          </a:p>
          <a:p>
            <a:pPr>
              <a:buNone/>
            </a:pPr>
            <a:r>
              <a:rPr lang="sr-Cyrl-RS" sz="2800" b="1" dirty="0"/>
              <a:t>     </a:t>
            </a:r>
            <a:r>
              <a:rPr lang="en-US" sz="2800" b="1" dirty="0"/>
              <a:t>Scopus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sz="4400" b="1" dirty="0">
                <a:solidFill>
                  <a:srgbClr val="00B050"/>
                </a:solidFill>
              </a:rPr>
              <a:t>Категорија часописа</a:t>
            </a:r>
            <a:endParaRPr lang="en-US" sz="44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b="1" dirty="0">
              <a:solidFill>
                <a:srgbClr val="00B050"/>
              </a:solidFill>
            </a:endParaRPr>
          </a:p>
          <a:p>
            <a:r>
              <a:rPr lang="sr-Cyrl-CS" sz="2800" b="1" dirty="0">
                <a:solidFill>
                  <a:srgbClr val="00B050"/>
                </a:solidFill>
              </a:rPr>
              <a:t>М21а</a:t>
            </a:r>
            <a:r>
              <a:rPr lang="sr-Cyrl-CS" sz="2800" dirty="0"/>
              <a:t> – часопис у првих 10% са листе </a:t>
            </a:r>
            <a:r>
              <a:rPr lang="sr-Latn-CS" sz="2800" dirty="0"/>
              <a:t>SCI </a:t>
            </a:r>
            <a:r>
              <a:rPr lang="sr-Cyrl-CS" sz="2800" dirty="0"/>
              <a:t>или </a:t>
            </a:r>
            <a:r>
              <a:rPr lang="sr-Latn-CS" sz="2800" dirty="0"/>
              <a:t>SSCI</a:t>
            </a:r>
            <a:r>
              <a:rPr lang="sr-Cyrl-CS" sz="2800" dirty="0"/>
              <a:t> (рад у међународном часопису изузетних вредности) – </a:t>
            </a:r>
            <a:r>
              <a:rPr lang="sr-Cyrl-CS" sz="2800" dirty="0">
                <a:solidFill>
                  <a:srgbClr val="00B050"/>
                </a:solidFill>
              </a:rPr>
              <a:t>10 бодова</a:t>
            </a:r>
          </a:p>
          <a:p>
            <a:r>
              <a:rPr lang="sr-Cyrl-CS" sz="2800" dirty="0">
                <a:solidFill>
                  <a:srgbClr val="00B050"/>
                </a:solidFill>
              </a:rPr>
              <a:t>М21 - </a:t>
            </a:r>
            <a:r>
              <a:rPr lang="sr-Cyrl-CS" sz="2800" dirty="0"/>
              <a:t>часопис у првих 30% са листе </a:t>
            </a:r>
            <a:r>
              <a:rPr lang="sr-Latn-CS" sz="2800" dirty="0"/>
              <a:t>SCI </a:t>
            </a:r>
            <a:r>
              <a:rPr lang="sr-Cyrl-CS" sz="2800" dirty="0"/>
              <a:t>или </a:t>
            </a:r>
            <a:r>
              <a:rPr lang="sr-Latn-CS" sz="2800" dirty="0"/>
              <a:t>SSCI</a:t>
            </a:r>
            <a:r>
              <a:rPr lang="sr-Cyrl-CS" sz="2800" dirty="0"/>
              <a:t> (рад у врхунском међународном часопису) – </a:t>
            </a:r>
            <a:r>
              <a:rPr lang="sr-Cyrl-CS" sz="2800" dirty="0">
                <a:solidFill>
                  <a:srgbClr val="00B050"/>
                </a:solidFill>
              </a:rPr>
              <a:t>8 бодова</a:t>
            </a:r>
          </a:p>
          <a:p>
            <a:r>
              <a:rPr lang="sr-Cyrl-CS" sz="2800" dirty="0">
                <a:solidFill>
                  <a:srgbClr val="00B050"/>
                </a:solidFill>
              </a:rPr>
              <a:t>М22</a:t>
            </a:r>
            <a:r>
              <a:rPr lang="sr-Cyrl-CS" sz="2800" dirty="0">
                <a:solidFill>
                  <a:srgbClr val="FF0000"/>
                </a:solidFill>
              </a:rPr>
              <a:t> </a:t>
            </a:r>
            <a:r>
              <a:rPr lang="sr-Cyrl-CS" sz="2800" dirty="0"/>
              <a:t>– часопис у следећих 30% са листе </a:t>
            </a:r>
            <a:r>
              <a:rPr lang="sr-Latn-CS" sz="2800" dirty="0"/>
              <a:t>SCI </a:t>
            </a:r>
            <a:r>
              <a:rPr lang="sr-Cyrl-CS" sz="2800" dirty="0"/>
              <a:t>или </a:t>
            </a:r>
            <a:r>
              <a:rPr lang="sr-Latn-CS" sz="2800" dirty="0"/>
              <a:t>SSCI</a:t>
            </a:r>
            <a:r>
              <a:rPr lang="sr-Cyrl-CS" sz="2800" dirty="0"/>
              <a:t> (рад у истакнутом међународном часопису) – </a:t>
            </a:r>
            <a:r>
              <a:rPr lang="sr-Cyrl-CS" sz="2800" dirty="0">
                <a:solidFill>
                  <a:srgbClr val="00B050"/>
                </a:solidFill>
              </a:rPr>
              <a:t>5 бодова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ru-RU" sz="2800" dirty="0">
                <a:solidFill>
                  <a:srgbClr val="00B050"/>
                </a:solidFill>
              </a:rPr>
              <a:t>М23</a:t>
            </a:r>
            <a:r>
              <a:rPr lang="ru-RU" sz="2800" dirty="0"/>
              <a:t> </a:t>
            </a:r>
            <a:r>
              <a:rPr lang="en-US" sz="2800" dirty="0"/>
              <a:t>- </a:t>
            </a:r>
            <a:r>
              <a:rPr lang="ru-RU" sz="2800" dirty="0"/>
              <a:t>Међународни часопис Часопис који се налази на попису JCR</a:t>
            </a:r>
            <a:r>
              <a:rPr lang="en-US" sz="2800" dirty="0"/>
              <a:t>, </a:t>
            </a:r>
            <a:r>
              <a:rPr lang="ru-RU" sz="2800" dirty="0"/>
              <a:t>није у својој области наука рангиран међу првих 60% часописа. </a:t>
            </a:r>
            <a:r>
              <a:rPr lang="sr-Cyrl-CS" sz="2800" dirty="0">
                <a:solidFill>
                  <a:srgbClr val="00B050"/>
                </a:solidFill>
              </a:rPr>
              <a:t>3 бода (4 бода)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ru-RU" sz="2800" dirty="0">
                <a:solidFill>
                  <a:srgbClr val="00B050"/>
                </a:solidFill>
              </a:rPr>
              <a:t>М24</a:t>
            </a:r>
            <a:r>
              <a:rPr lang="en-US" sz="2800" dirty="0"/>
              <a:t>-</a:t>
            </a:r>
            <a:r>
              <a:rPr lang="ru-RU" sz="2800" dirty="0"/>
              <a:t> Национални часопис међународног значаја Часопис који се према библиометријским показатељима Националне базе научних часописа у својој области наука налази у првих 10%.</a:t>
            </a:r>
            <a:r>
              <a:rPr lang="sr-Cyrl-CS" sz="2800" dirty="0">
                <a:solidFill>
                  <a:srgbClr val="FF0000"/>
                </a:solidFill>
              </a:rPr>
              <a:t> </a:t>
            </a:r>
            <a:r>
              <a:rPr lang="sr-Cyrl-CS" sz="2800" dirty="0">
                <a:solidFill>
                  <a:srgbClr val="00B050"/>
                </a:solidFill>
              </a:rPr>
              <a:t>2 бода (4 бода)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sz="4400" b="1" dirty="0">
                <a:solidFill>
                  <a:srgbClr val="00B050"/>
                </a:solidFill>
              </a:rPr>
              <a:t>Категорија </a:t>
            </a:r>
            <a:r>
              <a:rPr lang="sr-Cyrl-RS" dirty="0">
                <a:solidFill>
                  <a:srgbClr val="00B050"/>
                </a:solidFill>
              </a:rPr>
              <a:t>домаћих </a:t>
            </a:r>
            <a:r>
              <a:rPr lang="sr-Cyrl-CS" sz="4400" b="1" dirty="0">
                <a:solidFill>
                  <a:srgbClr val="00B050"/>
                </a:solidFill>
              </a:rPr>
              <a:t>часописа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/>
            <a:endParaRPr lang="en-US" sz="3200" b="1" dirty="0">
              <a:solidFill>
                <a:srgbClr val="00B050"/>
              </a:solidFill>
            </a:endParaRPr>
          </a:p>
          <a:p>
            <a:pPr marL="609600" indent="-609600"/>
            <a:r>
              <a:rPr lang="sr-Cyrl-CS" sz="3200" b="1" dirty="0">
                <a:solidFill>
                  <a:srgbClr val="00B050"/>
                </a:solidFill>
              </a:rPr>
              <a:t>М51 </a:t>
            </a:r>
            <a:r>
              <a:rPr lang="sr-Cyrl-CS" sz="3200" dirty="0"/>
              <a:t>– водећи часопис националног значаја – 2 бода</a:t>
            </a:r>
            <a:br>
              <a:rPr lang="sr-Cyrl-CS" sz="3200" dirty="0"/>
            </a:br>
            <a:r>
              <a:rPr lang="sr-Cyrl-CS" sz="3200" dirty="0"/>
              <a:t> </a:t>
            </a:r>
          </a:p>
          <a:p>
            <a:pPr marL="609600" indent="-609600"/>
            <a:r>
              <a:rPr lang="sr-Cyrl-CS" sz="3200" b="1" dirty="0">
                <a:solidFill>
                  <a:srgbClr val="00B050"/>
                </a:solidFill>
              </a:rPr>
              <a:t>М52</a:t>
            </a:r>
            <a:r>
              <a:rPr lang="sr-Cyrl-CS" sz="3200" dirty="0">
                <a:solidFill>
                  <a:srgbClr val="FF0000"/>
                </a:solidFill>
              </a:rPr>
              <a:t> </a:t>
            </a:r>
            <a:r>
              <a:rPr lang="sr-Cyrl-CS" sz="3200" dirty="0"/>
              <a:t>– часопис националног значаја – 1.5 бод</a:t>
            </a:r>
            <a:br>
              <a:rPr lang="sr-Cyrl-CS" sz="3200" dirty="0"/>
            </a:br>
            <a:endParaRPr lang="sr-Cyrl-CS" sz="3200" dirty="0"/>
          </a:p>
          <a:p>
            <a:pPr marL="609600" indent="-609600"/>
            <a:r>
              <a:rPr lang="sr-Cyrl-CS" sz="3200" b="1" dirty="0">
                <a:solidFill>
                  <a:srgbClr val="00B050"/>
                </a:solidFill>
              </a:rPr>
              <a:t>М53</a:t>
            </a:r>
            <a:r>
              <a:rPr lang="sr-Cyrl-CS" sz="3200" dirty="0">
                <a:solidFill>
                  <a:srgbClr val="FF0000"/>
                </a:solidFill>
              </a:rPr>
              <a:t> </a:t>
            </a:r>
            <a:r>
              <a:rPr lang="sr-Cyrl-CS" sz="3200" dirty="0"/>
              <a:t>– научни часопис – 1 бод</a:t>
            </a:r>
            <a:endParaRPr lang="en-US" sz="3200" dirty="0"/>
          </a:p>
          <a:p>
            <a:pPr marL="609600" indent="-609600"/>
            <a:r>
              <a:rPr lang="ru-RU" b="1" dirty="0">
                <a:solidFill>
                  <a:srgbClr val="00B050"/>
                </a:solidFill>
              </a:rPr>
              <a:t>М54</a:t>
            </a:r>
            <a:r>
              <a:rPr lang="ru-RU" dirty="0"/>
              <a:t> </a:t>
            </a:r>
            <a:r>
              <a:rPr lang="en-US" dirty="0"/>
              <a:t>-</a:t>
            </a:r>
            <a:r>
              <a:rPr lang="ru-RU" dirty="0"/>
              <a:t>Домаћи научни часопис који се први пут категоризује Часопис који је реферисан у Националној бази научних часописа Националног индекса, а који је задовољио захтеве из Услова за уређивање научних часописа и који се први пут категоризује.</a:t>
            </a:r>
            <a:endParaRPr lang="sr-Cyrl-C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idx="1"/>
          </p:nvPr>
        </p:nvSpPr>
        <p:spPr>
          <a:xfrm>
            <a:off x="287016" y="2636912"/>
            <a:ext cx="8856984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CS" sz="8800" b="1" dirty="0">
                <a:solidFill>
                  <a:schemeClr val="accent6">
                    <a:lumMod val="75000"/>
                  </a:schemeClr>
                </a:solidFill>
              </a:rPr>
              <a:t>ЕлеЧас страница</a:t>
            </a:r>
            <a:endParaRPr lang="en-U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416824" cy="216024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B050"/>
                </a:solidFill>
              </a:rPr>
            </a:br>
            <a:r>
              <a:rPr lang="en-US" sz="4000" b="1" dirty="0" err="1">
                <a:solidFill>
                  <a:srgbClr val="00B050"/>
                </a:solidFill>
              </a:rPr>
              <a:t>ЕлеЧас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страница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одабир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sr-Cyrl-RS" sz="4000" b="1" dirty="0">
                <a:solidFill>
                  <a:srgbClr val="00B050"/>
                </a:solidFill>
              </a:rPr>
              <a:t>категорија</a:t>
            </a:r>
            <a:endParaRPr lang="en-US" sz="40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628800"/>
            <a:ext cx="8856663" cy="50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704856" cy="28803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sr-Cyrl-RS" sz="3600" dirty="0"/>
              <a:t>Категорија: </a:t>
            </a:r>
            <a:r>
              <a:rPr lang="sr-Latn-RS" sz="3600" dirty="0"/>
              <a:t>Sociology, </a:t>
            </a:r>
            <a:r>
              <a:rPr lang="sr-Cyrl-RS" sz="3600" dirty="0"/>
              <a:t>149 часописа</a:t>
            </a:r>
            <a:endParaRPr lang="en-US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700808"/>
            <a:ext cx="8856663" cy="500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Impact Factor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66118"/>
            <a:ext cx="8856663" cy="553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6215042" y="3212976"/>
            <a:ext cx="2928958" cy="648072"/>
          </a:xfrm>
          <a:prstGeom prst="wedgeEllipseCallout">
            <a:avLst>
              <a:gd name="adj1" fmla="val -32190"/>
              <a:gd name="adj2" fmla="val 119137"/>
            </a:avLst>
          </a:prstGeom>
          <a:solidFill>
            <a:srgbClr val="FF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latin typeface="Calibri" pitchFamily="34" charset="0"/>
              </a:rPr>
              <a:t>ИФ обрачунат за 2 године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4400" b="1" dirty="0">
                <a:solidFill>
                  <a:srgbClr val="C00000"/>
                </a:solidFill>
              </a:rPr>
              <a:t>WoS </a:t>
            </a:r>
            <a:r>
              <a:rPr lang="sr-Latn-CS" sz="4400" b="1" dirty="0">
                <a:solidFill>
                  <a:srgbClr val="C00000"/>
                </a:solidFill>
                <a:cs typeface="Arial" charset="0"/>
              </a:rPr>
              <a:t>→ JCR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>
                <a:solidFill>
                  <a:srgbClr val="C00000"/>
                </a:solidFill>
              </a:rPr>
              <a:t>Web of Science</a:t>
            </a:r>
            <a:r>
              <a:rPr lang="sr-Latn-CS" sz="2800" dirty="0">
                <a:solidFill>
                  <a:srgbClr val="C00000"/>
                </a:solidFill>
              </a:rPr>
              <a:t> </a:t>
            </a:r>
            <a:r>
              <a:rPr lang="sr-Cyrl-CS" sz="2800" dirty="0">
                <a:solidFill>
                  <a:srgbClr val="C00000"/>
                </a:solidFill>
              </a:rPr>
              <a:t>(од 1996. до данас)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Clr>
                <a:srgbClr val="002060"/>
              </a:buClr>
            </a:pPr>
            <a:r>
              <a:rPr lang="en-US" sz="2800" dirty="0"/>
              <a:t>Science Citation Index Expanded™ </a:t>
            </a:r>
            <a:endParaRPr lang="sr-Cyrl-CS" sz="2800" dirty="0"/>
          </a:p>
          <a:p>
            <a:pPr>
              <a:buClr>
                <a:srgbClr val="002060"/>
              </a:buClr>
            </a:pPr>
            <a:r>
              <a:rPr lang="en-US" sz="2800" dirty="0"/>
              <a:t>Social Sciences Citation Index® </a:t>
            </a:r>
          </a:p>
          <a:p>
            <a:pPr>
              <a:buClr>
                <a:srgbClr val="002060"/>
              </a:buClr>
            </a:pPr>
            <a:r>
              <a:rPr lang="en-US" sz="2800" dirty="0"/>
              <a:t>Arts &amp; Humanities Citation Index® </a:t>
            </a:r>
          </a:p>
          <a:p>
            <a:pPr>
              <a:buNone/>
            </a:pPr>
            <a:r>
              <a:rPr lang="sr-Cyrl-CS" sz="2800" dirty="0">
                <a:solidFill>
                  <a:srgbClr val="C00000"/>
                </a:solidFill>
              </a:rPr>
              <a:t>Две секције зборника радова са конференција (од 2001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  <a:r>
              <a:rPr lang="sr-Cyrl-CS" sz="2800" dirty="0">
                <a:solidFill>
                  <a:srgbClr val="C00000"/>
                </a:solidFill>
              </a:rPr>
              <a:t> до данас)</a:t>
            </a:r>
          </a:p>
          <a:p>
            <a:pPr>
              <a:buClr>
                <a:srgbClr val="002060"/>
              </a:buClr>
            </a:pPr>
            <a:r>
              <a:rPr lang="en-US" sz="2800" dirty="0"/>
              <a:t>CPCI-S Conference Proceedings Citation Index – Science</a:t>
            </a:r>
          </a:p>
          <a:p>
            <a:pPr>
              <a:buClr>
                <a:srgbClr val="002060"/>
              </a:buClr>
            </a:pPr>
            <a:r>
              <a:rPr lang="en-US" sz="2800" dirty="0"/>
              <a:t>CPCI-SSH Conference Proceedings Citation Index – Social Science &amp; Humanities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Journal Citation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sr-Cyrl-CS" sz="3200" dirty="0"/>
              <a:t>Обрадом резултата из наведених цитатних индекса </a:t>
            </a:r>
            <a:r>
              <a:rPr lang="sr-Cyrl-CS" sz="3200" dirty="0">
                <a:cs typeface="Arial" charset="0"/>
              </a:rPr>
              <a:t>настала је база података </a:t>
            </a:r>
            <a:r>
              <a:rPr lang="sr-Latn-CS" sz="3200" dirty="0">
                <a:solidFill>
                  <a:srgbClr val="C00000"/>
                </a:solidFill>
                <a:cs typeface="Arial" charset="0"/>
              </a:rPr>
              <a:t>Journal Citation Reports</a:t>
            </a:r>
            <a:r>
              <a:rPr lang="sr-Latn-CS" sz="3200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sr-Cyrl-CS" sz="3200" dirty="0">
                <a:cs typeface="Arial" charset="0"/>
              </a:rPr>
              <a:t>која садржи податке о часописима сврстаним по категоријама у оквиру којих су рангирани по </a:t>
            </a:r>
            <a:r>
              <a:rPr lang="sr-Cyrl-CS" sz="3200" dirty="0">
                <a:solidFill>
                  <a:srgbClr val="C00000"/>
                </a:solidFill>
                <a:cs typeface="Arial" charset="0"/>
              </a:rPr>
              <a:t>импакт фактору</a:t>
            </a:r>
            <a:r>
              <a:rPr lang="sr-Latn-CS" sz="3200" dirty="0">
                <a:cs typeface="Arial" charset="0"/>
              </a:rPr>
              <a:t>.</a:t>
            </a:r>
            <a:r>
              <a:rPr lang="sr-Latn-CS" sz="32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sr-Latn-CS" sz="3200" dirty="0">
                <a:cs typeface="Arial" charset="0"/>
              </a:rPr>
              <a:t>→</a:t>
            </a:r>
            <a:r>
              <a:rPr lang="sr-Cyrl-CS" sz="3200" dirty="0">
                <a:cs typeface="Arial" charset="0"/>
              </a:rPr>
              <a:t> </a:t>
            </a:r>
            <a:r>
              <a:rPr lang="sr-Latn-CS" sz="3200" dirty="0">
                <a:cs typeface="Arial" charset="0"/>
              </a:rPr>
              <a:t>SCI, ISI </a:t>
            </a:r>
            <a:r>
              <a:rPr lang="sr-Cyrl-CS" sz="3200" dirty="0">
                <a:cs typeface="Arial" charset="0"/>
              </a:rPr>
              <a:t>листа. </a:t>
            </a:r>
            <a:br>
              <a:rPr lang="en-US" sz="3200" dirty="0">
                <a:cs typeface="Arial" charset="0"/>
              </a:rPr>
            </a:br>
            <a:endParaRPr lang="en-US" sz="3200" dirty="0">
              <a:cs typeface="Arial" charset="0"/>
            </a:endParaRPr>
          </a:p>
          <a:p>
            <a:pPr>
              <a:buClr>
                <a:srgbClr val="002060"/>
              </a:buClr>
            </a:pPr>
            <a:r>
              <a:rPr lang="sr-Cyrl-CS" sz="3200" dirty="0">
                <a:solidFill>
                  <a:schemeClr val="tx1"/>
                </a:solidFill>
                <a:cs typeface="Arial" charset="0"/>
              </a:rPr>
              <a:t>Постоји 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JCR</a:t>
            </a:r>
            <a:r>
              <a:rPr lang="sr-Latn-RS" sz="3200" dirty="0">
                <a:solidFill>
                  <a:srgbClr val="C00000"/>
                </a:solidFill>
                <a:cs typeface="Arial" charset="0"/>
              </a:rPr>
              <a:t>/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Social Science</a:t>
            </a:r>
            <a:r>
              <a:rPr lang="sr-Latn-R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sr-Latn-RS" sz="3200" dirty="0" err="1">
                <a:solidFill>
                  <a:srgbClr val="C00000"/>
                </a:solidFill>
                <a:cs typeface="Arial" charset="0"/>
              </a:rPr>
              <a:t>Edition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и JCR</a:t>
            </a:r>
            <a:r>
              <a:rPr lang="sr-Latn-RS" sz="3200" dirty="0">
                <a:solidFill>
                  <a:srgbClr val="C00000"/>
                </a:solidFill>
                <a:cs typeface="Arial" charset="0"/>
              </a:rPr>
              <a:t>/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Science</a:t>
            </a:r>
            <a:r>
              <a:rPr lang="sr-Latn-R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sr-Latn-RS" sz="3200" dirty="0" err="1">
                <a:solidFill>
                  <a:srgbClr val="C00000"/>
                </a:solidFill>
                <a:cs typeface="Arial" charset="0"/>
              </a:rPr>
              <a:t>Edition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3000000" scaled="0"/>
          </a:gra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Journal Citation Reports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79248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400" b="1" dirty="0"/>
              <a:t>Обрадом резултата из наведених цитатних индекса </a:t>
            </a:r>
            <a:r>
              <a:rPr lang="sr-Cyrl-CS" sz="2400" b="1" dirty="0">
                <a:cs typeface="Arial" charset="0"/>
              </a:rPr>
              <a:t>настала је база података </a:t>
            </a:r>
            <a:r>
              <a:rPr lang="sr-Latn-CS" sz="2400" b="1" dirty="0">
                <a:solidFill>
                  <a:srgbClr val="C00000"/>
                </a:solidFill>
                <a:cs typeface="Arial" charset="0"/>
              </a:rPr>
              <a:t>Journal Citation Reports </a:t>
            </a:r>
            <a:r>
              <a:rPr lang="sr-Cyrl-CS" sz="2400" b="1" dirty="0">
                <a:cs typeface="Arial" charset="0"/>
              </a:rPr>
              <a:t>која садржи податке о часописима сврстаним по категоријама који су рангирани по </a:t>
            </a:r>
            <a:r>
              <a:rPr lang="sr-Cyrl-CS" sz="2400" b="1" dirty="0">
                <a:solidFill>
                  <a:srgbClr val="C00000"/>
                </a:solidFill>
                <a:cs typeface="Arial" charset="0"/>
              </a:rPr>
              <a:t>импакт фактору</a:t>
            </a:r>
            <a:r>
              <a:rPr lang="sr-Latn-CS" sz="2400" b="1" dirty="0">
                <a:cs typeface="Arial" charset="0"/>
              </a:rPr>
              <a:t>.</a:t>
            </a:r>
            <a:r>
              <a:rPr lang="sr-Latn-C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sr-Latn-CS" sz="2400" b="1" dirty="0">
                <a:cs typeface="Arial" charset="0"/>
              </a:rPr>
              <a:t>→</a:t>
            </a:r>
            <a:r>
              <a:rPr lang="sr-Cyrl-CS" sz="2400" b="1" dirty="0">
                <a:cs typeface="Arial" charset="0"/>
              </a:rPr>
              <a:t> </a:t>
            </a:r>
            <a:r>
              <a:rPr lang="sr-Latn-CS" sz="2400" b="1" dirty="0">
                <a:cs typeface="Arial" charset="0"/>
              </a:rPr>
              <a:t>SCI, ISI </a:t>
            </a:r>
            <a:r>
              <a:rPr lang="sr-Cyrl-CS" sz="2400" b="1" dirty="0">
                <a:cs typeface="Arial" charset="0"/>
              </a:rPr>
              <a:t>листа. </a:t>
            </a:r>
            <a:br>
              <a:rPr lang="en-US" sz="2400" dirty="0">
                <a:cs typeface="Arial" charset="0"/>
              </a:rPr>
            </a:br>
            <a:r>
              <a:rPr lang="sr-Cyrl-CS" sz="2400" dirty="0">
                <a:cs typeface="Arial" charset="0"/>
              </a:rPr>
              <a:t>Постоји 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JCR</a:t>
            </a:r>
            <a:r>
              <a:rPr lang="sr-Latn-RS" sz="2400" b="1" dirty="0">
                <a:solidFill>
                  <a:srgbClr val="C00000"/>
                </a:solidFill>
                <a:cs typeface="Arial" charset="0"/>
              </a:rPr>
              <a:t>/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 Social Science</a:t>
            </a:r>
            <a:r>
              <a:rPr lang="sr-Latn-RS" sz="2400" b="1" dirty="0">
                <a:solidFill>
                  <a:srgbClr val="C00000"/>
                </a:solidFill>
                <a:cs typeface="Arial" charset="0"/>
              </a:rPr>
              <a:t> Edition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и</a:t>
            </a:r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JCR</a:t>
            </a:r>
            <a:r>
              <a:rPr lang="sr-Latn-RS" sz="2400" b="1" dirty="0">
                <a:solidFill>
                  <a:srgbClr val="C00000"/>
                </a:solidFill>
                <a:cs typeface="Arial" charset="0"/>
              </a:rPr>
              <a:t>/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 Science</a:t>
            </a:r>
            <a:r>
              <a:rPr lang="sr-Latn-RS" sz="2400" b="1" dirty="0">
                <a:solidFill>
                  <a:srgbClr val="C00000"/>
                </a:solidFill>
                <a:cs typeface="Arial" charset="0"/>
              </a:rPr>
              <a:t> Edition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. </a:t>
            </a:r>
          </a:p>
          <a:p>
            <a:pPr algn="just"/>
            <a:endParaRPr lang="sr-Cyrl-RS" sz="2400" b="1" dirty="0">
              <a:solidFill>
                <a:srgbClr val="C00000"/>
              </a:solidFill>
              <a:cs typeface="Arial" charset="0"/>
            </a:endParaRPr>
          </a:p>
          <a:p>
            <a:pPr marL="347472" indent="-347472" algn="just">
              <a:spcBef>
                <a:spcPts val="648"/>
              </a:spcBef>
              <a:buSzPts val="2700"/>
              <a:buFont typeface="Arial" pitchFamily="34" charset="0"/>
              <a:buChar char="•"/>
            </a:pPr>
            <a:r>
              <a:rPr lang="sr-Cyrl-RS" sz="2400" dirty="0"/>
              <a:t>Часописи у </a:t>
            </a:r>
            <a:r>
              <a:rPr lang="en-US" sz="2400" dirty="0"/>
              <a:t>Arts &amp; Humanities Citation Index® </a:t>
            </a:r>
            <a:r>
              <a:rPr lang="sr-Cyrl-RS" sz="2400" dirty="0"/>
              <a:t>  и</a:t>
            </a:r>
          </a:p>
          <a:p>
            <a:pPr marL="347472" indent="-347472" algn="just">
              <a:spcBef>
                <a:spcPts val="648"/>
              </a:spcBef>
            </a:pPr>
            <a:r>
              <a:rPr lang="en-US" sz="2400" dirty="0"/>
              <a:t>Emerging Sources Citation Index </a:t>
            </a:r>
            <a:r>
              <a:rPr lang="sr-Cyrl-RS" sz="2400" dirty="0"/>
              <a:t>(</a:t>
            </a:r>
            <a:r>
              <a:rPr lang="en-US" sz="2400" dirty="0"/>
              <a:t>ESCI</a:t>
            </a:r>
            <a:r>
              <a:rPr lang="sr-Cyrl-RS" sz="2400" dirty="0"/>
              <a:t>) у 2023. години добијају ИФ ( импакт фактор). </a:t>
            </a:r>
          </a:p>
          <a:p>
            <a:pPr marL="347472" indent="-347472" algn="just">
              <a:spcBef>
                <a:spcPts val="648"/>
              </a:spcBef>
              <a:buFont typeface="Arial" pitchFamily="34" charset="0"/>
              <a:buChar char="•"/>
            </a:pPr>
            <a:r>
              <a:rPr lang="sr-Cyrl-RS" sz="2400" dirty="0"/>
              <a:t>Такође, од 2023. године импакт фактор уместо 3 сада има једну децималу</a:t>
            </a:r>
          </a:p>
          <a:p>
            <a:pPr marL="347472" indent="-347472">
              <a:spcBef>
                <a:spcPts val="648"/>
              </a:spcBef>
            </a:pPr>
            <a:endParaRPr lang="en-US" sz="2400" dirty="0"/>
          </a:p>
          <a:p>
            <a:pPr marL="274320" indent="-274320">
              <a:spcBef>
                <a:spcPts val="600"/>
              </a:spcBef>
              <a:buClr>
                <a:srgbClr val="086C3F"/>
              </a:buClr>
              <a:buSzPct val="76000"/>
              <a:buFont typeface="Wingdings 3"/>
              <a:buChar char="}"/>
            </a:pPr>
            <a:endParaRPr lang="en-US" sz="2400" b="1" i="1" u="sng" dirty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00B05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3000000" scaled="0"/>
          </a:gradFill>
        </p:spPr>
        <p:txBody>
          <a:bodyPr>
            <a:normAutofit fontScale="90000"/>
          </a:bodyPr>
          <a:lstStyle/>
          <a:p>
            <a:r>
              <a:rPr lang="sr-Cyrl-RS" b="1" dirty="0">
                <a:solidFill>
                  <a:srgbClr val="C00000"/>
                </a:solidFill>
              </a:rPr>
              <a:t>Друге листе међународних категорисаних часописа – </a:t>
            </a:r>
            <a:r>
              <a:rPr lang="sr-Latn-RS" b="1" dirty="0">
                <a:solidFill>
                  <a:srgbClr val="C00000"/>
                </a:solidFill>
              </a:rPr>
              <a:t>SJR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sz="2600" dirty="0"/>
          </a:p>
          <a:p>
            <a:r>
              <a:rPr lang="sr-Cyrl-RS" sz="2600" dirty="0"/>
              <a:t>Као што </a:t>
            </a:r>
            <a:r>
              <a:rPr lang="en-US" sz="2600" i="1" dirty="0"/>
              <a:t>Web of Science </a:t>
            </a:r>
            <a:r>
              <a:rPr lang="sr-Cyrl-RS" sz="2600" dirty="0"/>
              <a:t>даје корпус за формирање базе </a:t>
            </a:r>
            <a:r>
              <a:rPr lang="sr-Latn-RS" sz="2600" i="1" dirty="0"/>
              <a:t>Journal Citation Reports</a:t>
            </a:r>
            <a:r>
              <a:rPr lang="sr-Latn-RS" sz="2600" dirty="0"/>
              <a:t>, </a:t>
            </a:r>
            <a:r>
              <a:rPr lang="sr-Cyrl-RS" sz="2600" dirty="0"/>
              <a:t>тако друга велика цитатна база </a:t>
            </a:r>
            <a:r>
              <a:rPr lang="en-US" sz="2600" b="1" i="1" dirty="0"/>
              <a:t>Scopus</a:t>
            </a:r>
            <a:r>
              <a:rPr lang="en-US" sz="2600" b="1" dirty="0"/>
              <a:t> </a:t>
            </a:r>
            <a:r>
              <a:rPr lang="sr-Cyrl-RS" sz="2600" dirty="0"/>
              <a:t>чини основ за базу која садржи рангирање часописа индексираних у </a:t>
            </a:r>
            <a:r>
              <a:rPr lang="en-US" sz="2600" dirty="0"/>
              <a:t>Scopus</a:t>
            </a:r>
            <a:r>
              <a:rPr lang="sr-Cyrl-RS" sz="2600" dirty="0"/>
              <a:t> бази</a:t>
            </a:r>
            <a:r>
              <a:rPr lang="en-US" sz="2600" dirty="0"/>
              <a:t> </a:t>
            </a:r>
            <a:r>
              <a:rPr lang="sr-Cyrl-RS" sz="2600" dirty="0"/>
              <a:t>под називом </a:t>
            </a:r>
            <a:r>
              <a:rPr lang="sr-Latn-RS" sz="2600" b="1" dirty="0">
                <a:solidFill>
                  <a:srgbClr val="C00000"/>
                </a:solidFill>
              </a:rPr>
              <a:t>S</a:t>
            </a:r>
            <a:r>
              <a:rPr lang="en-US" sz="2600" b="1" dirty="0" err="1">
                <a:solidFill>
                  <a:srgbClr val="C00000"/>
                </a:solidFill>
              </a:rPr>
              <a:t>cimago</a:t>
            </a:r>
            <a:r>
              <a:rPr lang="en-US" sz="2600" b="1" dirty="0">
                <a:solidFill>
                  <a:srgbClr val="C00000"/>
                </a:solidFill>
              </a:rPr>
              <a:t> J</a:t>
            </a:r>
            <a:r>
              <a:rPr lang="sr-Latn-RS" sz="2600" b="1" dirty="0">
                <a:solidFill>
                  <a:srgbClr val="C00000"/>
                </a:solidFill>
              </a:rPr>
              <a:t>o</a:t>
            </a:r>
            <a:r>
              <a:rPr lang="en-US" sz="2600" b="1" dirty="0" err="1">
                <a:solidFill>
                  <a:srgbClr val="C00000"/>
                </a:solidFill>
              </a:rPr>
              <a:t>urnal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sr-Latn-RS" sz="2600" b="1" dirty="0">
                <a:solidFill>
                  <a:srgbClr val="C00000"/>
                </a:solidFill>
              </a:rPr>
              <a:t>R</a:t>
            </a:r>
            <a:r>
              <a:rPr lang="en-US" sz="2600" b="1" dirty="0" err="1">
                <a:solidFill>
                  <a:srgbClr val="C00000"/>
                </a:solidFill>
              </a:rPr>
              <a:t>anking</a:t>
            </a:r>
            <a:r>
              <a:rPr lang="sr-Latn-RS" sz="2600" b="1" dirty="0">
                <a:solidFill>
                  <a:srgbClr val="C00000"/>
                </a:solidFill>
              </a:rPr>
              <a:t> – SJR </a:t>
            </a:r>
            <a:endParaRPr lang="sr-Cyrl-RS" sz="26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sr-Latn-RS" sz="2600" b="1" dirty="0">
              <a:solidFill>
                <a:srgbClr val="C00000"/>
              </a:solidFill>
            </a:endParaRPr>
          </a:p>
          <a:p>
            <a:r>
              <a:rPr lang="sr-Cyrl-RS" sz="2600" dirty="0"/>
              <a:t>Доступна на адреси </a:t>
            </a:r>
            <a:r>
              <a:rPr lang="en-US" sz="2600" dirty="0">
                <a:hlinkClick r:id="rId2"/>
              </a:rPr>
              <a:t>https://www.scimagojr.com/</a:t>
            </a:r>
            <a:endParaRPr lang="sr-Cyrl-RS" sz="2600" dirty="0"/>
          </a:p>
          <a:p>
            <a:pPr>
              <a:buNone/>
            </a:pPr>
            <a:endParaRPr lang="sr-Cyrl-RS" sz="2600" dirty="0"/>
          </a:p>
          <a:p>
            <a:r>
              <a:rPr lang="sr-Cyrl-RS" sz="2600" dirty="0"/>
              <a:t>База је У СЛОБОДНОМ ПРИСТУПУ </a:t>
            </a: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79208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sr-Cyrl-RS" sz="3100" dirty="0">
                <a:solidFill>
                  <a:srgbClr val="C00000"/>
                </a:solidFill>
              </a:rPr>
              <a:t>Цитати – врсте</a:t>
            </a:r>
            <a:br>
              <a:rPr lang="sr-Cyrl-RS" sz="3100" dirty="0">
                <a:solidFill>
                  <a:srgbClr val="C00000"/>
                </a:solidFill>
              </a:rPr>
            </a:br>
            <a:r>
              <a:rPr lang="en-US" sz="3100" dirty="0">
                <a:solidFill>
                  <a:srgbClr val="C00000"/>
                </a:solidFill>
                <a:hlinkClick r:id="rId2"/>
              </a:rPr>
              <a:t>http://www.unilib.rs/usluge/citiranost/</a:t>
            </a:r>
            <a:br>
              <a:rPr lang="sr-Cyrl-RS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000" b="1" dirty="0">
                <a:solidFill>
                  <a:srgbClr val="C00000"/>
                </a:solidFill>
              </a:rPr>
              <a:t>Аутоцитати (самоцитати) </a:t>
            </a:r>
            <a:r>
              <a:rPr lang="sr-Cyrl-RS" sz="2000" dirty="0"/>
              <a:t>су цитати код којих аутори цитирају своје претходне радове.</a:t>
            </a:r>
          </a:p>
          <a:p>
            <a:r>
              <a:rPr lang="sr-Cyrl-RS" sz="2000" dirty="0"/>
              <a:t>Аутоцитати –аутор цитира сопствени рад</a:t>
            </a:r>
            <a:endParaRPr lang="en-US" sz="2000" dirty="0"/>
          </a:p>
          <a:p>
            <a:endParaRPr lang="sr-Cyrl-RS" sz="2000" dirty="0"/>
          </a:p>
          <a:p>
            <a:r>
              <a:rPr lang="sr-Cyrl-RS" sz="2000" b="1" dirty="0">
                <a:solidFill>
                  <a:srgbClr val="C00000"/>
                </a:solidFill>
              </a:rPr>
              <a:t>Коцитати</a:t>
            </a:r>
            <a:r>
              <a:rPr lang="sr-Cyrl-RS" sz="2000" dirty="0"/>
              <a:t> су цитати код којих аутори цитирају друге ауторе са којима су писали неки ранији рад.</a:t>
            </a:r>
          </a:p>
          <a:p>
            <a:r>
              <a:rPr lang="sr-Cyrl-RS" sz="2000" dirty="0"/>
              <a:t>Коцитати – рад цитирају коаутори </a:t>
            </a:r>
            <a:endParaRPr lang="en-US" sz="2000" dirty="0"/>
          </a:p>
          <a:p>
            <a:endParaRPr lang="sr-Cyrl-RS" sz="2000" dirty="0"/>
          </a:p>
          <a:p>
            <a:r>
              <a:rPr lang="sr-Cyrl-RS" sz="2000" b="1" dirty="0">
                <a:solidFill>
                  <a:srgbClr val="C00000"/>
                </a:solidFill>
              </a:rPr>
              <a:t>Хетероцитати (прави цитати) </a:t>
            </a:r>
            <a:r>
              <a:rPr lang="sr-Cyrl-RS" sz="2000" dirty="0"/>
              <a:t>су цитати код којих аутор цитира друге ауторе. Дакле, не цитира своје претходне радове или своје коауторе.</a:t>
            </a:r>
          </a:p>
          <a:p>
            <a:pPr marL="347472" indent="-347472">
              <a:spcBef>
                <a:spcPts val="552"/>
              </a:spcBef>
              <a:buSzPts val="2300"/>
              <a:buFont typeface="Arial"/>
              <a:buChar char="•"/>
            </a:pPr>
            <a:r>
              <a:rPr lang="sr-Cyrl-RS" sz="2000" dirty="0"/>
              <a:t>Хетероцитати – рад цитирају други аутори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ESCI </a:t>
            </a:r>
            <a:r>
              <a:rPr lang="sr-Cyrl-RS" sz="4400" b="1" dirty="0">
                <a:solidFill>
                  <a:srgbClr val="C00000"/>
                </a:solidFill>
              </a:rPr>
              <a:t>база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/>
              <a:t>Часописи су на предевалуацији за реферисање у цитатној бази </a:t>
            </a:r>
            <a:r>
              <a:rPr lang="en-US" dirty="0"/>
              <a:t>Web of Science</a:t>
            </a:r>
            <a:endParaRPr lang="sr-Cyrl-RS" dirty="0"/>
          </a:p>
          <a:p>
            <a:r>
              <a:rPr lang="sr-Cyrl-RS" dirty="0"/>
              <a:t>налазе се у </a:t>
            </a:r>
            <a:r>
              <a:rPr lang="en-US" dirty="0"/>
              <a:t>Web of Science</a:t>
            </a:r>
            <a:endParaRPr lang="sr-Cyrl-RS" dirty="0"/>
          </a:p>
          <a:p>
            <a:r>
              <a:rPr lang="sr-Cyrl-RS" dirty="0"/>
              <a:t>могу да се рачунају да су у бази </a:t>
            </a:r>
            <a:r>
              <a:rPr lang="en-US" dirty="0"/>
              <a:t>Web of Science</a:t>
            </a:r>
            <a:endParaRPr lang="sr-Cyrl-RS" dirty="0"/>
          </a:p>
          <a:p>
            <a:r>
              <a:rPr lang="sr-Cyrl-RS" dirty="0"/>
              <a:t>Не зна се колико дуго ће бити на почетној евалуацији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4949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Emerging Sources Citation Index (ESCI)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66118"/>
            <a:ext cx="8856663" cy="553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0" y="1052736"/>
            <a:ext cx="9144000" cy="53285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idx="1"/>
          </p:nvPr>
        </p:nvSpPr>
        <p:spPr>
          <a:xfrm>
            <a:off x="0" y="1241376"/>
            <a:ext cx="8856984" cy="5616624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r-Cyrl-RS" sz="7200" b="1" dirty="0">
                <a:solidFill>
                  <a:schemeClr val="accent6">
                    <a:lumMod val="75000"/>
                  </a:schemeClr>
                </a:solidFill>
              </a:rPr>
              <a:t>Предаторски и хаковани часописи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Cyrl-CS" b="1" dirty="0">
                <a:solidFill>
                  <a:srgbClr val="00B050"/>
                </a:solidFill>
              </a:rPr>
              <a:t>Предаторски часописи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Cyrl-RS" sz="3200" dirty="0"/>
              <a:t>Рецензија нетранспарентна или је нема</a:t>
            </a:r>
          </a:p>
          <a:p>
            <a:pPr eaLnBrk="1" hangingPunct="1"/>
            <a:r>
              <a:rPr lang="sr-Cyrl-RS" sz="3200" dirty="0"/>
              <a:t>Аутори добијају велики број позива да објаве чланак или да буду чланови уређивачких одбора</a:t>
            </a:r>
          </a:p>
          <a:p>
            <a:pPr eaLnBrk="1" hangingPunct="1"/>
            <a:r>
              <a:rPr lang="sr-Cyrl-RS" sz="3200" dirty="0"/>
              <a:t>Мејл адреса је са комерцијалних сајтова</a:t>
            </a:r>
          </a:p>
          <a:p>
            <a:pPr eaLnBrk="1" hangingPunct="1"/>
            <a:r>
              <a:rPr lang="sr-Cyrl-RS" sz="3200" dirty="0"/>
              <a:t>Наведени сајт не ради</a:t>
            </a:r>
          </a:p>
          <a:p>
            <a:pPr eaLnBrk="1" hangingPunct="1"/>
            <a:r>
              <a:rPr lang="sr-Cyrl-RS" sz="3200" dirty="0"/>
              <a:t>Адреса редакције лажна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b="1" dirty="0">
                <a:solidFill>
                  <a:srgbClr val="00B050"/>
                </a:solidFill>
              </a:rPr>
              <a:t>Киднаповани часописи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4800" dirty="0"/>
              <a:t>Хаковани часописи </a:t>
            </a:r>
            <a:r>
              <a:rPr lang="en-US" sz="4800" dirty="0"/>
              <a:t>=</a:t>
            </a:r>
            <a:r>
              <a:rPr lang="sr-Cyrl-RS" sz="4800" dirty="0"/>
              <a:t>Киднаповани часописи (</a:t>
            </a:r>
            <a:r>
              <a:rPr lang="en-US" sz="4800" dirty="0"/>
              <a:t>Hijacked Journals</a:t>
            </a:r>
            <a:r>
              <a:rPr lang="sr-Cyrl-RS" sz="4800" dirty="0"/>
              <a:t>)“</a:t>
            </a:r>
            <a:endParaRPr lang="en-US" sz="4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7848872" cy="57606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Хаковане </a:t>
            </a:r>
            <a:r>
              <a:rPr lang="en-US" b="1" dirty="0"/>
              <a:t>(</a:t>
            </a:r>
            <a:r>
              <a:rPr lang="sr-Cyrl-RS" b="1" dirty="0"/>
              <a:t>киднаповани) </a:t>
            </a:r>
            <a:r>
              <a:rPr lang="ru-RU" b="1" dirty="0"/>
              <a:t>интернет странице </a:t>
            </a:r>
            <a:r>
              <a:rPr lang="ru-RU" dirty="0"/>
              <a:t>представљају лажне вебсајтове оригиналних научних часописа. Приликом идентификације легитимности одређеног вебсајта, уколико се часопис реферише у Web of Science (WoS) сервису, од велике користи је упоређивање садржаја часописа на самом вебсајту и часописа реферисаних у WoS-у.</a:t>
            </a:r>
          </a:p>
          <a:p>
            <a:r>
              <a:rPr lang="ru-RU" dirty="0"/>
              <a:t>Такође, при испитивању идентитета интернет странице је од значаја консултовати неки од сајтова за проверу IP адреса који нуди информације о вебсајтовима. </a:t>
            </a:r>
            <a:endParaRPr lang="sr-Latn-RS" dirty="0"/>
          </a:p>
          <a:p>
            <a:r>
              <a:rPr lang="sr-Latn-RS" dirty="0"/>
              <a:t>K</a:t>
            </a:r>
            <a:r>
              <a:rPr lang="ru-RU" dirty="0"/>
              <a:t>онсултације са колегама из исте области могу помоћи при добијању информација о аутентичним часописима и одабиру истих за обављивање рада.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Портал</a:t>
            </a:r>
            <a:r>
              <a:rPr lang="en-US" dirty="0"/>
              <a:t> Retraction Watch </a:t>
            </a:r>
            <a:r>
              <a:rPr lang="sr-Cyrl-RS" dirty="0"/>
              <a:t>публиковао је листу часописа под називом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Retraction Watch Hijacked Journals Checker</a:t>
            </a:r>
            <a:r>
              <a:rPr lang="en-US" dirty="0"/>
              <a:t>, </a:t>
            </a:r>
            <a:r>
              <a:rPr lang="sr-Cyrl-RS" dirty="0"/>
              <a:t>на том сајту се може проверити да ли је неки часопис аутентичан или је у питању хакована интернет страница.</a:t>
            </a:r>
            <a:endParaRPr lang="sr-Latn-RS" dirty="0"/>
          </a:p>
          <a:p>
            <a:r>
              <a:rPr lang="en-US" dirty="0">
                <a:hlinkClick r:id="rId2"/>
              </a:rPr>
              <a:t>Retraction Watch Hijacked Journals Checker</a:t>
            </a:r>
            <a:r>
              <a:rPr lang="sr-Latn-RS" dirty="0"/>
              <a:t> je </a:t>
            </a:r>
            <a:r>
              <a:rPr lang="sr-Cyrl-RS" dirty="0"/>
              <a:t>доступан на Кобсоновој страници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6192688" cy="1902073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04856" cy="710952"/>
          </a:xfrm>
        </p:spPr>
        <p:txBody>
          <a:bodyPr>
            <a:normAutofit fontScale="90000"/>
          </a:bodyPr>
          <a:lstStyle/>
          <a:p>
            <a:r>
              <a:rPr lang="sr-Cyrl-CS" altLang="en-US" dirty="0"/>
              <a:t>Библиометријски индикатори</a:t>
            </a:r>
            <a:endParaRPr lang="en-US" alt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50825" y="2204864"/>
            <a:ext cx="8535988" cy="436738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sr-Cyrl-CS" altLang="en-US" sz="3600" b="1" dirty="0">
                <a:solidFill>
                  <a:srgbClr val="800000"/>
                </a:solidFill>
                <a:latin typeface="Arial" charset="0"/>
              </a:rPr>
              <a:t>Библиометријски индикатори су показатељи засновани на публикацијама као основном производу научног рада. 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632848" cy="710952"/>
          </a:xfrm>
        </p:spPr>
        <p:txBody>
          <a:bodyPr>
            <a:normAutofit fontScale="90000"/>
          </a:bodyPr>
          <a:lstStyle/>
          <a:p>
            <a:r>
              <a:rPr lang="sr-Cyrl-CS" altLang="en-US" dirty="0"/>
              <a:t>Библиометријски индикатори</a:t>
            </a:r>
            <a:endParaRPr lang="en-US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504031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en-US" b="1" dirty="0">
                <a:latin typeface="Arial" charset="0"/>
              </a:rPr>
              <a:t>	</a:t>
            </a:r>
            <a:r>
              <a:rPr lang="ru-RU" altLang="en-US" sz="3000" b="1" dirty="0">
                <a:solidFill>
                  <a:srgbClr val="800000"/>
                </a:solidFill>
              </a:rPr>
              <a:t>Најједноставнији библиометријски индикатор је  број публикација, које је објавио неки научник, група или институција. </a:t>
            </a:r>
          </a:p>
          <a:p>
            <a:pPr>
              <a:buFontTx/>
              <a:buNone/>
            </a:pPr>
            <a:r>
              <a:rPr lang="ru-RU" altLang="en-US" sz="3000" b="1" dirty="0">
                <a:latin typeface="Arial" charset="0"/>
              </a:rPr>
              <a:t>	</a:t>
            </a:r>
            <a:r>
              <a:rPr lang="ru-RU" altLang="en-US" sz="3000" b="1" dirty="0"/>
              <a:t>Само бројање је једноставно, али проблеми настају када треба рангирати ове публикације по квалитету.</a:t>
            </a:r>
          </a:p>
          <a:p>
            <a:pPr>
              <a:buFontTx/>
              <a:buNone/>
            </a:pPr>
            <a:r>
              <a:rPr lang="ru-RU" altLang="en-US" sz="3000" b="1" dirty="0">
                <a:latin typeface="Arial" charset="0"/>
              </a:rPr>
              <a:t>	</a:t>
            </a:r>
            <a:r>
              <a:rPr lang="ru-RU" altLang="en-US" sz="3000" b="1" u="sng" dirty="0">
                <a:solidFill>
                  <a:srgbClr val="800000"/>
                </a:solidFill>
              </a:rPr>
              <a:t>Цитати се сматрају индикатором квалитета и већина индикатора је заснована на цитатима.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altLang="en-US"/>
              <a:t>Вредности индикатора</a:t>
            </a:r>
            <a:endParaRPr lang="en-US" altLang="en-US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85750" y="1773238"/>
            <a:ext cx="8569325" cy="49688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r-Cyrl-CS" altLang="en-US" sz="3000" b="1" dirty="0">
                <a:solidFill>
                  <a:srgbClr val="800000"/>
                </a:solidFill>
              </a:rPr>
              <a:t>Вредности индикатора зависе пре свега од опсега података укључених у базу из које су израчунати.</a:t>
            </a:r>
            <a:r>
              <a:rPr lang="sr-Cyrl-CS" altLang="en-US" sz="3000" dirty="0"/>
              <a:t> </a:t>
            </a:r>
          </a:p>
          <a:p>
            <a:pPr marL="0" indent="0">
              <a:buFontTx/>
              <a:buNone/>
            </a:pPr>
            <a:r>
              <a:rPr lang="sr-Cyrl-CS" altLang="en-US" sz="3000" b="1" dirty="0"/>
              <a:t>Импакт фактор, Хиршов индекс и </a:t>
            </a:r>
            <a:r>
              <a:rPr lang="en-US" altLang="en-US" sz="3000" b="1" dirty="0"/>
              <a:t>G</a:t>
            </a:r>
            <a:r>
              <a:rPr lang="sr-Cyrl-CS" altLang="en-US" sz="3000" b="1" dirty="0"/>
              <a:t> индекс имају различите вредности за исте часописе или научнике ако су израчунати на основу база </a:t>
            </a:r>
            <a:r>
              <a:rPr lang="en-US" altLang="en-US" sz="3000" b="1" dirty="0"/>
              <a:t>Web of Science, Scopus-a </a:t>
            </a:r>
            <a:r>
              <a:rPr lang="sr-Cyrl-CS" altLang="en-US" sz="3000" b="1" dirty="0"/>
              <a:t>или Српског цитатног индекса. </a:t>
            </a:r>
          </a:p>
          <a:p>
            <a:pPr marL="0" indent="0">
              <a:buFontTx/>
              <a:buNone/>
            </a:pPr>
            <a:r>
              <a:rPr lang="sr-Cyrl-CS" altLang="en-US" sz="3000" b="1" dirty="0">
                <a:solidFill>
                  <a:srgbClr val="800000"/>
                </a:solidFill>
              </a:rPr>
              <a:t>Зато се увек поред вредности индикатора мора навести и из које базе је израчунат.</a:t>
            </a:r>
            <a:endParaRPr lang="en-US" altLang="en-US" sz="3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Процена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научних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резултата</a:t>
            </a:r>
            <a:r>
              <a:rPr lang="sr-Cyrl-CS" sz="2800" b="1" dirty="0">
                <a:solidFill>
                  <a:srgbClr val="00B050"/>
                </a:solidFill>
              </a:rPr>
              <a:t> (2)</a:t>
            </a:r>
            <a:endParaRPr lang="en-US" sz="2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sz="2800" dirty="0"/>
              <a:t>Често се помињу ”вебометријски</a:t>
            </a:r>
            <a:r>
              <a:rPr lang="en-US" sz="2800" dirty="0"/>
              <a:t> </a:t>
            </a:r>
            <a:r>
              <a:rPr lang="sr-Cyrl-CS" sz="2800" dirty="0"/>
              <a:t>” или </a:t>
            </a:r>
            <a:r>
              <a:rPr lang="en-US" sz="2800" dirty="0"/>
              <a:t>“</a:t>
            </a:r>
            <a:r>
              <a:rPr lang="sr-Cyrl-CS" sz="2800" dirty="0"/>
              <a:t>алтметријски” индикатори - број преузимања и </a:t>
            </a:r>
            <a:r>
              <a:rPr lang="en-US" sz="2800" dirty="0" err="1"/>
              <a:t>прегледа</a:t>
            </a:r>
            <a:r>
              <a:rPr lang="en-US" sz="2800" dirty="0"/>
              <a:t> (download, viewed)</a:t>
            </a:r>
          </a:p>
          <a:p>
            <a:r>
              <a:rPr lang="en-US" sz="2800" dirty="0" err="1"/>
              <a:t>Друштвене</a:t>
            </a:r>
            <a:r>
              <a:rPr lang="en-US" sz="2800" dirty="0"/>
              <a:t> </a:t>
            </a:r>
            <a:r>
              <a:rPr lang="en-US" sz="2800" dirty="0" err="1"/>
              <a:t>мреже</a:t>
            </a:r>
            <a:r>
              <a:rPr lang="en-US" sz="2800" dirty="0"/>
              <a:t>/</a:t>
            </a:r>
            <a:r>
              <a:rPr lang="en-US" sz="2800" dirty="0" err="1"/>
              <a:t>дискусије</a:t>
            </a:r>
            <a:r>
              <a:rPr lang="en-US" sz="2800" dirty="0"/>
              <a:t> - Facebook, Twitter + </a:t>
            </a:r>
            <a:r>
              <a:rPr lang="en-US" sz="2800" dirty="0" err="1"/>
              <a:t>блогови</a:t>
            </a:r>
            <a:r>
              <a:rPr lang="en-US" sz="2800" dirty="0"/>
              <a:t>, </a:t>
            </a:r>
            <a:r>
              <a:rPr lang="en-US" sz="2800" dirty="0" err="1"/>
              <a:t>научне</a:t>
            </a:r>
            <a:r>
              <a:rPr lang="en-US" sz="2800" dirty="0"/>
              <a:t> </a:t>
            </a:r>
            <a:r>
              <a:rPr lang="en-US" sz="2800" dirty="0" err="1"/>
              <a:t>друштвене</a:t>
            </a:r>
            <a:r>
              <a:rPr lang="en-US" sz="2800" dirty="0"/>
              <a:t> </a:t>
            </a:r>
            <a:r>
              <a:rPr lang="en-US" sz="2800" dirty="0" err="1"/>
              <a:t>мреже</a:t>
            </a:r>
            <a:r>
              <a:rPr lang="en-US" sz="2800" dirty="0"/>
              <a:t> (</a:t>
            </a:r>
            <a:r>
              <a:rPr lang="en-US" sz="2800" dirty="0" err="1"/>
              <a:t>ResearchGate</a:t>
            </a:r>
            <a:r>
              <a:rPr lang="sr-Latn-RS" sz="2800" dirty="0"/>
              <a:t>, </a:t>
            </a:r>
            <a:r>
              <a:rPr lang="en-US" sz="2800" dirty="0"/>
              <a:t>Academia.edu, </a:t>
            </a:r>
            <a:r>
              <a:rPr lang="sr-Latn-RS" sz="2800" dirty="0"/>
              <a:t>Linkedin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Преузимање</a:t>
            </a:r>
            <a:r>
              <a:rPr lang="en-US" sz="2800" dirty="0"/>
              <a:t> у </a:t>
            </a:r>
            <a:r>
              <a:rPr lang="en-US" sz="2800" dirty="0" err="1"/>
              <a:t>цитатним</a:t>
            </a:r>
            <a:r>
              <a:rPr lang="en-US" sz="2800" dirty="0"/>
              <a:t> </a:t>
            </a:r>
            <a:r>
              <a:rPr lang="en-US" sz="2800" dirty="0" err="1"/>
              <a:t>менаџерима</a:t>
            </a:r>
            <a:r>
              <a:rPr lang="en-US" sz="2800" dirty="0"/>
              <a:t> (</a:t>
            </a:r>
            <a:r>
              <a:rPr lang="en-US" sz="2800" dirty="0" err="1"/>
              <a:t>Mendeley</a:t>
            </a:r>
            <a:r>
              <a:rPr lang="en-US" sz="2800" dirty="0"/>
              <a:t>, </a:t>
            </a:r>
            <a:r>
              <a:rPr lang="en-US" sz="2800" dirty="0" err="1"/>
              <a:t>Zotero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Цитираност</a:t>
            </a:r>
            <a:r>
              <a:rPr lang="en-US" sz="2800" dirty="0"/>
              <a:t> – Google Scholar</a:t>
            </a:r>
          </a:p>
          <a:p>
            <a:r>
              <a:rPr lang="en-US" sz="2800" dirty="0" err="1"/>
              <a:t>Енциклопедија</a:t>
            </a:r>
            <a:r>
              <a:rPr lang="en-US" sz="2800" dirty="0"/>
              <a:t> – </a:t>
            </a:r>
            <a:r>
              <a:rPr lang="en-US" sz="2800" dirty="0" err="1"/>
              <a:t>Википедија</a:t>
            </a:r>
            <a:endParaRPr lang="en-US" sz="2800" dirty="0"/>
          </a:p>
          <a:p>
            <a:r>
              <a:rPr lang="en-US" sz="2800" dirty="0" err="1"/>
              <a:t>Препоручени</a:t>
            </a:r>
            <a:r>
              <a:rPr lang="en-US" sz="2800" dirty="0"/>
              <a:t> </a:t>
            </a:r>
            <a:r>
              <a:rPr lang="en-US" sz="2800" dirty="0" err="1"/>
              <a:t>чланци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4400" b="1" dirty="0">
                <a:solidFill>
                  <a:srgbClr val="00B050"/>
                </a:solidFill>
              </a:rPr>
              <a:t>Impact Factor</a:t>
            </a:r>
            <a:endParaRPr lang="en-US" sz="44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CS" sz="3200" b="1" dirty="0">
                <a:solidFill>
                  <a:srgbClr val="00B050"/>
                </a:solidFill>
              </a:rPr>
              <a:t>Импакт фактор за посматрану годину </a:t>
            </a:r>
            <a:r>
              <a:rPr lang="sr-Cyrl-CS" sz="3200" dirty="0"/>
              <a:t>је бројчана вредност која се добија тако што се број цитата</a:t>
            </a:r>
            <a:r>
              <a:rPr lang="sr-Latn-CS" sz="3200" dirty="0"/>
              <a:t> </a:t>
            </a:r>
            <a:r>
              <a:rPr lang="sr-Cyrl-CS" sz="3200" dirty="0"/>
              <a:t>у посматраној години за радове публиковане у последње две године подели са бројем радова публикованих у последње две године у посматраном часопису.</a:t>
            </a:r>
          </a:p>
          <a:p>
            <a:pPr>
              <a:lnSpc>
                <a:spcPct val="90000"/>
              </a:lnSpc>
            </a:pPr>
            <a:r>
              <a:rPr lang="sr-Cyrl-CS" sz="3200" dirty="0"/>
              <a:t>Представља </a:t>
            </a:r>
            <a:r>
              <a:rPr lang="sr-Cyrl-CS" sz="3200" b="1" dirty="0">
                <a:solidFill>
                  <a:srgbClr val="00B050"/>
                </a:solidFill>
              </a:rPr>
              <a:t>просечну очекивану цитираност</a:t>
            </a:r>
            <a:r>
              <a:rPr lang="sr-Cyrl-CS" sz="3200" dirty="0">
                <a:solidFill>
                  <a:srgbClr val="00B050"/>
                </a:solidFill>
              </a:rPr>
              <a:t> сваког </a:t>
            </a:r>
            <a:r>
              <a:rPr lang="sr-Cyrl-CS" sz="3200" dirty="0"/>
              <a:t>чланка објављеног у том часопису у датој години</a:t>
            </a:r>
          </a:p>
          <a:p>
            <a:pPr>
              <a:lnSpc>
                <a:spcPct val="90000"/>
              </a:lnSpc>
            </a:pPr>
            <a:r>
              <a:rPr lang="sr-Cyrl-CS" sz="3200" b="1" dirty="0">
                <a:solidFill>
                  <a:srgbClr val="00B050"/>
                </a:solidFill>
              </a:rPr>
              <a:t>Петогодишњи ИФ </a:t>
            </a:r>
            <a:r>
              <a:rPr lang="sr-Cyrl-CS" sz="3200" dirty="0"/>
              <a:t>је погоднији за области у којима се мање публикује</a:t>
            </a:r>
            <a:endParaRPr lang="en-US" sz="32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1844"/>
            <a:ext cx="9036050" cy="670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1606</Words>
  <Application>Microsoft Office PowerPoint</Application>
  <PresentationFormat>On-screen Show (4:3)</PresentationFormat>
  <Paragraphs>145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 3</vt:lpstr>
      <vt:lpstr>Office Theme</vt:lpstr>
      <vt:lpstr>Библиометријски индикатори, научни часописи и цитираност</vt:lpstr>
      <vt:lpstr>Претраживач и цитатни индекси</vt:lpstr>
      <vt:lpstr>Цитати – врсте http://www.unilib.rs/usluge/citiranost/ </vt:lpstr>
      <vt:lpstr>Библиометријски индикатори</vt:lpstr>
      <vt:lpstr>Библиометријски индикатори</vt:lpstr>
      <vt:lpstr>Вредности индикатора</vt:lpstr>
      <vt:lpstr>Процена научних резултата (2)</vt:lpstr>
      <vt:lpstr>Impact Factor</vt:lpstr>
      <vt:lpstr>PowerPoint Presentation</vt:lpstr>
      <vt:lpstr>H - index</vt:lpstr>
      <vt:lpstr>PowerPoint Presentation</vt:lpstr>
      <vt:lpstr>H - index</vt:lpstr>
      <vt:lpstr>PowerPoint Presentation</vt:lpstr>
      <vt:lpstr>Алтметрија</vt:lpstr>
      <vt:lpstr>Алтметрија у пракси Метрика на нивоу чланка  (Article-Level Metrics – ALM)</vt:lpstr>
      <vt:lpstr>Сервиси Алтметрике</vt:lpstr>
      <vt:lpstr>Altmetric сервис</vt:lpstr>
      <vt:lpstr>PlumX Metrics сервис</vt:lpstr>
      <vt:lpstr>Нормативна акта</vt:lpstr>
      <vt:lpstr>Категорија часописа</vt:lpstr>
      <vt:lpstr>Категорија домаћих часописа</vt:lpstr>
      <vt:lpstr>PowerPoint Presentation</vt:lpstr>
      <vt:lpstr> ЕлеЧас страница, одабир категорија</vt:lpstr>
      <vt:lpstr> Категорија: Sociology, 149 часописа</vt:lpstr>
      <vt:lpstr>Impact Factor </vt:lpstr>
      <vt:lpstr>WoS → JCR</vt:lpstr>
      <vt:lpstr>Journal Citation Reports</vt:lpstr>
      <vt:lpstr>Journal Citation Reports</vt:lpstr>
      <vt:lpstr>Друге листе међународних категорисаних часописа – SJR</vt:lpstr>
      <vt:lpstr>ESCI база</vt:lpstr>
      <vt:lpstr>Emerging Sources Citation Index (ESCI) </vt:lpstr>
      <vt:lpstr>PowerPoint Presentation</vt:lpstr>
      <vt:lpstr>Предаторски часописи</vt:lpstr>
      <vt:lpstr>Киднаповани часописи</vt:lpstr>
      <vt:lpstr>PowerPoint Presentation</vt:lpstr>
      <vt:lpstr>PowerPoint Presentation</vt:lpstr>
      <vt:lpstr>PowerPoint Presentation</vt:lpstr>
    </vt:vector>
  </TitlesOfParts>
  <Company>Univerzitetska biblioteka "Svetozar Marković"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Aleksandar Milošević</dc:creator>
  <cp:lastModifiedBy>PC</cp:lastModifiedBy>
  <cp:revision>107</cp:revision>
  <dcterms:created xsi:type="dcterms:W3CDTF">2012-10-01T10:41:38Z</dcterms:created>
  <dcterms:modified xsi:type="dcterms:W3CDTF">2024-09-20T06:55:23Z</dcterms:modified>
</cp:coreProperties>
</file>