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1902073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8856984" cy="4320480"/>
          </a:xfrm>
        </p:spPr>
        <p:txBody>
          <a:bodyPr/>
          <a:lstStyle>
            <a:lvl1pPr marL="0" indent="0" algn="l">
              <a:buNone/>
              <a:defRPr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56984" cy="5616624"/>
          </a:xfrm>
          <a:prstGeom prst="rect">
            <a:avLst/>
          </a:prstGeom>
          <a:solidFill>
            <a:schemeClr val="bg1">
              <a:alpha val="25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kavaja@unilib.rs" TargetMode="External"/><Relationship Id="rId2" Type="http://schemas.openxmlformats.org/officeDocument/2006/relationships/hyperlink" Target="mailto:antonic@unilib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krinulovic@unilib.r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204864"/>
            <a:ext cx="8143932" cy="1440160"/>
          </a:xfrm>
        </p:spPr>
        <p:txBody>
          <a:bodyPr>
            <a:normAutofit fontScale="90000"/>
          </a:bodyPr>
          <a:lstStyle/>
          <a:p>
            <a:pPr algn="l"/>
            <a:r>
              <a:rPr lang="sr-Cyrl-CS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Израда цитираности-</a:t>
            </a:r>
            <a:br>
              <a:rPr lang="sr-Cyrl-CS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CS" sz="4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приручник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010400" cy="2074552"/>
          </a:xfrm>
        </p:spPr>
        <p:txBody>
          <a:bodyPr>
            <a:normAutofit fontScale="25000" lnSpcReduction="20000"/>
          </a:bodyPr>
          <a:lstStyle/>
          <a:p>
            <a:pPr algn="l"/>
            <a:endParaRPr lang="sr-Latn-RS" sz="6400" dirty="0" smtClean="0">
              <a:solidFill>
                <a:srgbClr val="0A0D5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r-Cyrl-R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Др Сања Антонић</a:t>
            </a:r>
          </a:p>
          <a:p>
            <a:pPr algn="l"/>
            <a:r>
              <a:rPr lang="en-U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MA </a:t>
            </a:r>
            <a:r>
              <a:rPr lang="sr-Cyrl-R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Дејана Каваја Станишић</a:t>
            </a:r>
          </a:p>
          <a:p>
            <a:pPr algn="l"/>
            <a:r>
              <a:rPr lang="en-US" sz="6400" dirty="0" err="1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MSc</a:t>
            </a:r>
            <a:r>
              <a:rPr lang="en-U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Оја </a:t>
            </a:r>
            <a:r>
              <a:rPr lang="en-U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r-Cyrl-R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ринуловић </a:t>
            </a:r>
          </a:p>
          <a:p>
            <a:pPr algn="l"/>
            <a:endParaRPr lang="sr-Cyrl-RS" sz="6400" dirty="0" smtClean="0">
              <a:solidFill>
                <a:srgbClr val="0A0D52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x-none" sz="6400" dirty="0" smtClean="0">
              <a:solidFill>
                <a:srgbClr val="0A0D5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r-Cyrl-C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Универзитетска библиотека “Светозар Марковић”</a:t>
            </a:r>
            <a:endParaRPr lang="en-US" sz="6400" dirty="0" smtClean="0">
              <a:solidFill>
                <a:srgbClr val="0A0D5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r-Cyrl-RS" sz="6400" dirty="0" smtClean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дељење за научне информације и едукацију</a:t>
            </a:r>
            <a:endParaRPr lang="en-US" sz="6400" dirty="0" smtClean="0">
              <a:solidFill>
                <a:srgbClr val="0A0D52"/>
              </a:solidFill>
              <a:latin typeface="Arial" pitchFamily="34" charset="0"/>
              <a:cs typeface="Arial" pitchFamily="34" charset="0"/>
            </a:endParaRPr>
          </a:p>
          <a:p>
            <a:endParaRPr lang="en-US" sz="1500" dirty="0" smtClean="0">
              <a:solidFill>
                <a:srgbClr val="0A0D52"/>
              </a:solidFill>
            </a:endParaRPr>
          </a:p>
          <a:p>
            <a:r>
              <a:rPr lang="en-US" sz="1500" dirty="0" smtClean="0">
                <a:solidFill>
                  <a:srgbClr val="0A0D52"/>
                </a:solidFill>
              </a:rPr>
              <a:t>O</a:t>
            </a:r>
            <a:endParaRPr lang="en-US" sz="1500" b="1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9644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2606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Израда цитираности у бази </a:t>
            </a:r>
            <a:r>
              <a:rPr lang="en-US" sz="2800" b="1" dirty="0" smtClean="0">
                <a:solidFill>
                  <a:srgbClr val="C00000"/>
                </a:solidFill>
              </a:rPr>
              <a:t>Web of Science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2899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508104" y="1844824"/>
            <a:ext cx="165618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364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44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300192" y="3789040"/>
            <a:ext cx="2520280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31640" y="2420888"/>
            <a:ext cx="1296144" cy="1080120"/>
          </a:xfrm>
          <a:prstGeom prst="straightConnector1">
            <a:avLst/>
          </a:prstGeom>
          <a:ln w="12700" cmpd="sng">
            <a:solidFill>
              <a:srgbClr val="FF0000">
                <a:alpha val="5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03649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971600" y="2996952"/>
            <a:ext cx="237626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96448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755576" y="33265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11560" y="3140968"/>
            <a:ext cx="7272808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63688" y="2606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Израда цитираности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9552" y="4221088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Stojkovic</a:t>
            </a:r>
            <a:r>
              <a:rPr lang="en-US" b="1" dirty="0" smtClean="0"/>
              <a:t>, M</a:t>
            </a:r>
            <a:r>
              <a:rPr lang="en-US" dirty="0" smtClean="0"/>
              <a:t>., Han, D., </a:t>
            </a:r>
            <a:r>
              <a:rPr lang="en-US" dirty="0" err="1" smtClean="0"/>
              <a:t>Jeong</a:t>
            </a:r>
            <a:r>
              <a:rPr lang="en-US" dirty="0" smtClean="0"/>
              <a:t>, M., </a:t>
            </a:r>
            <a:r>
              <a:rPr lang="en-US" dirty="0" err="1" smtClean="0"/>
              <a:t>Stojkovic</a:t>
            </a:r>
            <a:r>
              <a:rPr lang="en-US" dirty="0" smtClean="0"/>
              <a:t>, P., &amp; </a:t>
            </a:r>
            <a:r>
              <a:rPr lang="en-US" dirty="0" err="1" smtClean="0"/>
              <a:t>Stankovic</a:t>
            </a:r>
            <a:r>
              <a:rPr lang="en-US" dirty="0" smtClean="0"/>
              <a:t>, K. M. (</a:t>
            </a:r>
            <a:r>
              <a:rPr lang="en-US" b="1" dirty="0" smtClean="0"/>
              <a:t>2021</a:t>
            </a:r>
            <a:r>
              <a:rPr lang="en-US" dirty="0" smtClean="0"/>
              <a:t>). </a:t>
            </a:r>
            <a:r>
              <a:rPr lang="en-US" b="1" dirty="0" smtClean="0"/>
              <a:t>Human induced </a:t>
            </a:r>
            <a:r>
              <a:rPr lang="en-US" b="1" dirty="0" err="1" smtClean="0"/>
              <a:t>pluripotent</a:t>
            </a:r>
            <a:r>
              <a:rPr lang="en-US" b="1" dirty="0" smtClean="0"/>
              <a:t> stem cells </a:t>
            </a:r>
            <a:r>
              <a:rPr lang="en-US" dirty="0" smtClean="0"/>
              <a:t>and CRISPR/</a:t>
            </a:r>
            <a:r>
              <a:rPr lang="en-US" dirty="0" err="1" smtClean="0"/>
              <a:t>Cas</a:t>
            </a:r>
            <a:r>
              <a:rPr lang="en-US" dirty="0" smtClean="0"/>
              <a:t>-mediated targeted genome editing: Platforms to tackle </a:t>
            </a:r>
            <a:r>
              <a:rPr lang="en-US" dirty="0" err="1" smtClean="0"/>
              <a:t>sensorineural</a:t>
            </a:r>
            <a:r>
              <a:rPr lang="en-US" dirty="0" smtClean="0"/>
              <a:t> hearing loss. </a:t>
            </a:r>
            <a:r>
              <a:rPr lang="en-US" b="1" dirty="0" smtClean="0"/>
              <a:t>Stem Cells, 39(6), 673-696.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326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</a:rPr>
              <a:t>Референца из библиографије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lbow Connector 4"/>
          <p:cNvCxnSpPr/>
          <p:nvPr/>
        </p:nvCxnSpPr>
        <p:spPr>
          <a:xfrm rot="16200000" flipH="1">
            <a:off x="4175956" y="2312876"/>
            <a:ext cx="792088" cy="2880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Point Star 5"/>
          <p:cNvSpPr/>
          <p:nvPr/>
        </p:nvSpPr>
        <p:spPr>
          <a:xfrm>
            <a:off x="4860032" y="4149080"/>
            <a:ext cx="792088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03649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/>
          <p:cNvSpPr/>
          <p:nvPr/>
        </p:nvSpPr>
        <p:spPr>
          <a:xfrm>
            <a:off x="395536" y="6165304"/>
            <a:ext cx="720080" cy="43204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82047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0" y="1844824"/>
            <a:ext cx="147565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Елиминација аутоцитата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950" y="1166118"/>
            <a:ext cx="8856663" cy="55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131840" y="2636912"/>
            <a:ext cx="136815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Елиминација аутоцитата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950" y="1166118"/>
            <a:ext cx="8856663" cy="55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Елиминација аутоцитата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950" y="1166118"/>
            <a:ext cx="8856663" cy="55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331640" y="1700808"/>
            <a:ext cx="172819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91680" y="4293096"/>
            <a:ext cx="295232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9 цитата без аутоцитата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950" y="1166118"/>
            <a:ext cx="8856663" cy="55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23928" y="35010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Преглед цитираности преко </a:t>
            </a:r>
            <a:r>
              <a:rPr lang="en-US" sz="2400" b="1" dirty="0" smtClean="0">
                <a:solidFill>
                  <a:srgbClr val="C00000"/>
                </a:solidFill>
              </a:rPr>
              <a:t>Google Academic-a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259632" y="1196752"/>
            <a:ext cx="4536504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Списак цитата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864096"/>
          </a:xfrm>
        </p:spPr>
        <p:txBody>
          <a:bodyPr>
            <a:noAutofit/>
          </a:bodyPr>
          <a:lstStyle/>
          <a:p>
            <a:pPr algn="l"/>
            <a:r>
              <a:rPr lang="sr-Cyrl-RS" sz="2400" b="1" dirty="0" smtClean="0">
                <a:solidFill>
                  <a:srgbClr val="C00000"/>
                </a:solidFill>
              </a:rPr>
              <a:t>Списак цитата са издвојеном референцом која се цитира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219200"/>
            <a:ext cx="7899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219200"/>
            <a:ext cx="7899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Stojkovic</a:t>
            </a:r>
            <a:r>
              <a:rPr lang="en-US" sz="3200" dirty="0" smtClean="0"/>
              <a:t> M, 2021, STEM CELLS, V39, P673, DOI 10.1002/stem.3353</a:t>
            </a:r>
            <a:endParaRPr lang="en-US" sz="3200" dirty="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219200"/>
            <a:ext cx="7899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Stojkovic</a:t>
            </a:r>
            <a:r>
              <a:rPr lang="en-US" sz="2800" dirty="0" smtClean="0">
                <a:solidFill>
                  <a:srgbClr val="C00000"/>
                </a:solidFill>
              </a:rPr>
              <a:t> M, 2021, STEM CELLS, V39, P673, 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DOI 10.1002/stem.3353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Record 1 of 9</a:t>
            </a:r>
          </a:p>
          <a:p>
            <a:r>
              <a:rPr lang="en-US" dirty="0" smtClean="0"/>
              <a:t>Title: A detailed review of contrast-enhanced fluorescence magnetic resonance imaging techniques for earlier prediction and easy detection of COVID-19</a:t>
            </a:r>
          </a:p>
          <a:p>
            <a:r>
              <a:rPr lang="en-US" dirty="0" smtClean="0"/>
              <a:t>Author(s): </a:t>
            </a:r>
            <a:r>
              <a:rPr lang="en-US" dirty="0" err="1" smtClean="0"/>
              <a:t>Pushparaj</a:t>
            </a:r>
            <a:r>
              <a:rPr lang="en-US" dirty="0" smtClean="0"/>
              <a:t>, TL (</a:t>
            </a:r>
            <a:r>
              <a:rPr lang="en-US" dirty="0" err="1" smtClean="0"/>
              <a:t>Pushparaj</a:t>
            </a:r>
            <a:r>
              <a:rPr lang="en-US" dirty="0" smtClean="0"/>
              <a:t>, T. </a:t>
            </a:r>
            <a:r>
              <a:rPr lang="en-US" dirty="0" err="1" smtClean="0"/>
              <a:t>Lurthu</a:t>
            </a:r>
            <a:r>
              <a:rPr lang="en-US" dirty="0" smtClean="0"/>
              <a:t>); Raj, EFI (Raj, E. </a:t>
            </a:r>
            <a:r>
              <a:rPr lang="en-US" dirty="0" err="1" smtClean="0"/>
              <a:t>Fantin</a:t>
            </a:r>
            <a:r>
              <a:rPr lang="en-US" dirty="0" smtClean="0"/>
              <a:t> </a:t>
            </a:r>
            <a:r>
              <a:rPr lang="en-US" dirty="0" err="1" smtClean="0"/>
              <a:t>Irudaya</a:t>
            </a:r>
            <a:r>
              <a:rPr lang="en-US" dirty="0" smtClean="0"/>
              <a:t>); </a:t>
            </a:r>
            <a:r>
              <a:rPr lang="en-US" dirty="0" err="1" smtClean="0"/>
              <a:t>Rani</a:t>
            </a:r>
            <a:r>
              <a:rPr lang="en-US" dirty="0" smtClean="0"/>
              <a:t>, EFI (</a:t>
            </a:r>
            <a:r>
              <a:rPr lang="en-US" dirty="0" err="1" smtClean="0"/>
              <a:t>Rani</a:t>
            </a:r>
            <a:r>
              <a:rPr lang="en-US" dirty="0" smtClean="0"/>
              <a:t>, E. </a:t>
            </a:r>
            <a:r>
              <a:rPr lang="en-US" dirty="0" err="1" smtClean="0"/>
              <a:t>Francy</a:t>
            </a:r>
            <a:r>
              <a:rPr lang="en-US" dirty="0" smtClean="0"/>
              <a:t> </a:t>
            </a:r>
            <a:r>
              <a:rPr lang="en-US" dirty="0" err="1" smtClean="0"/>
              <a:t>Irudaya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Source: COMPUTER METHODS IN BIOMECHANICS AND BIOMEDICAL ENGINEERING-IMAGING AND VISUALIZATION  Article Number: 2144762  DOI: 10.1080/21681163.2022.2144762  Early Access Date: NOV 2022   </a:t>
            </a:r>
          </a:p>
          <a:p>
            <a:r>
              <a:rPr lang="en-US" dirty="0" smtClean="0"/>
              <a:t>Record 2 of 9</a:t>
            </a:r>
          </a:p>
          <a:p>
            <a:r>
              <a:rPr lang="en-US" dirty="0" smtClean="0"/>
              <a:t>Title: Induced </a:t>
            </a:r>
            <a:r>
              <a:rPr lang="en-US" dirty="0" err="1" smtClean="0"/>
              <a:t>Pluripotent</a:t>
            </a:r>
            <a:r>
              <a:rPr lang="en-US" dirty="0" smtClean="0"/>
              <a:t> Stem Cells, a Stepping Stone to In Vitro Human Models of Hearing Loss</a:t>
            </a:r>
          </a:p>
          <a:p>
            <a:r>
              <a:rPr lang="en-US" dirty="0" smtClean="0"/>
              <a:t>Author(s): Duran-Alonso, MB (Duran-Alonso, Maria Beatriz); </a:t>
            </a:r>
            <a:r>
              <a:rPr lang="en-US" dirty="0" err="1" smtClean="0"/>
              <a:t>Petkovic</a:t>
            </a:r>
            <a:r>
              <a:rPr lang="en-US" dirty="0" smtClean="0"/>
              <a:t>, H (</a:t>
            </a:r>
            <a:r>
              <a:rPr lang="en-US" dirty="0" err="1" smtClean="0"/>
              <a:t>Petkovic</a:t>
            </a:r>
            <a:r>
              <a:rPr lang="en-US" dirty="0" smtClean="0"/>
              <a:t>, </a:t>
            </a:r>
            <a:r>
              <a:rPr lang="en-US" dirty="0" err="1" smtClean="0"/>
              <a:t>Hrvoje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Source: CELLS  Volume: 11  Issue: 20  Article Number: 3331  DOI: 10.3390/cells11203331  Published: OCT 2022  </a:t>
            </a:r>
          </a:p>
          <a:p>
            <a:r>
              <a:rPr lang="en-US" dirty="0" smtClean="0"/>
              <a:t>Record 3 of 9</a:t>
            </a:r>
          </a:p>
          <a:p>
            <a:r>
              <a:rPr lang="en-US" dirty="0" smtClean="0"/>
              <a:t>Title: Toward Personalized Diagnosis and Therapy for Hearing Loss: Insights From Cochlear Implants</a:t>
            </a:r>
          </a:p>
          <a:p>
            <a:r>
              <a:rPr lang="en-US" dirty="0" smtClean="0"/>
              <a:t>Author(s): </a:t>
            </a:r>
            <a:r>
              <a:rPr lang="en-US" dirty="0" err="1" smtClean="0"/>
              <a:t>Sagi</a:t>
            </a:r>
            <a:r>
              <a:rPr lang="en-US" dirty="0" smtClean="0"/>
              <a:t>, V (</a:t>
            </a:r>
            <a:r>
              <a:rPr lang="en-US" dirty="0" err="1" smtClean="0"/>
              <a:t>Sagi</a:t>
            </a:r>
            <a:r>
              <a:rPr lang="en-US" dirty="0" smtClean="0"/>
              <a:t>, </a:t>
            </a:r>
            <a:r>
              <a:rPr lang="en-US" dirty="0" err="1" smtClean="0"/>
              <a:t>Varun</a:t>
            </a:r>
            <a:r>
              <a:rPr lang="en-US" dirty="0" smtClean="0"/>
              <a:t>); </a:t>
            </a:r>
            <a:r>
              <a:rPr lang="en-US" dirty="0" err="1" smtClean="0"/>
              <a:t>Stankovic</a:t>
            </a:r>
            <a:r>
              <a:rPr lang="en-US" dirty="0" smtClean="0"/>
              <a:t>, KM (</a:t>
            </a:r>
            <a:r>
              <a:rPr lang="en-US" dirty="0" err="1" smtClean="0"/>
              <a:t>Stankovic</a:t>
            </a:r>
            <a:r>
              <a:rPr lang="en-US" dirty="0" smtClean="0"/>
              <a:t>, </a:t>
            </a:r>
            <a:r>
              <a:rPr lang="en-US" dirty="0" err="1" smtClean="0"/>
              <a:t>Konstantina</a:t>
            </a:r>
            <a:r>
              <a:rPr lang="en-US" dirty="0" smtClean="0"/>
              <a:t> M.)</a:t>
            </a:r>
          </a:p>
          <a:p>
            <a:r>
              <a:rPr lang="en-US" dirty="0" smtClean="0"/>
              <a:t>Source: OTOLOGY &amp; NEUROTOLOGY  Volume: 43  Issue: 8  Pages: E903-E909  DOI: 10.1097/MAO.0000000000003624  Published: SEP 2022  </a:t>
            </a:r>
          </a:p>
          <a:p>
            <a:r>
              <a:rPr lang="en-US" dirty="0" smtClean="0"/>
              <a:t>Record 4 of 9</a:t>
            </a:r>
          </a:p>
          <a:p>
            <a:r>
              <a:rPr lang="en-US" dirty="0" smtClean="0"/>
              <a:t>Title: WNT Activation and TGF beta-</a:t>
            </a:r>
            <a:r>
              <a:rPr lang="en-US" dirty="0" err="1" smtClean="0"/>
              <a:t>Smad</a:t>
            </a:r>
            <a:r>
              <a:rPr lang="en-US" dirty="0" smtClean="0"/>
              <a:t> Inhibition Potentiate </a:t>
            </a:r>
            <a:r>
              <a:rPr lang="en-US" dirty="0" err="1" smtClean="0"/>
              <a:t>Stemness</a:t>
            </a:r>
            <a:r>
              <a:rPr lang="en-US" dirty="0" smtClean="0"/>
              <a:t> of Mammalian Auditory </a:t>
            </a:r>
            <a:r>
              <a:rPr lang="en-US" dirty="0" err="1" smtClean="0"/>
              <a:t>Neuroprogenitors</a:t>
            </a:r>
            <a:r>
              <a:rPr lang="en-US" dirty="0" smtClean="0"/>
              <a:t> for High-Throughput Generation of Functional Auditory Neurons In Vitro</a:t>
            </a:r>
          </a:p>
          <a:p>
            <a:r>
              <a:rPr lang="en-US" dirty="0" smtClean="0"/>
              <a:t>Author(s): </a:t>
            </a:r>
            <a:r>
              <a:rPr lang="en-US" dirty="0" err="1" smtClean="0"/>
              <a:t>Rousset</a:t>
            </a:r>
            <a:r>
              <a:rPr lang="en-US" dirty="0" smtClean="0"/>
              <a:t>, F (</a:t>
            </a:r>
            <a:r>
              <a:rPr lang="en-US" dirty="0" err="1" smtClean="0"/>
              <a:t>Rousset</a:t>
            </a:r>
            <a:r>
              <a:rPr lang="en-US" dirty="0" smtClean="0"/>
              <a:t>, Francis); </a:t>
            </a:r>
            <a:r>
              <a:rPr lang="en-US" dirty="0" err="1" smtClean="0"/>
              <a:t>Schilardi</a:t>
            </a:r>
            <a:r>
              <a:rPr lang="en-US" dirty="0" smtClean="0"/>
              <a:t>, G (</a:t>
            </a:r>
            <a:r>
              <a:rPr lang="en-US" dirty="0" err="1" smtClean="0"/>
              <a:t>Schilardi</a:t>
            </a:r>
            <a:r>
              <a:rPr lang="en-US" dirty="0" smtClean="0"/>
              <a:t>, Giulia); </a:t>
            </a:r>
            <a:r>
              <a:rPr lang="en-US" dirty="0" err="1" smtClean="0"/>
              <a:t>Sgroi</a:t>
            </a:r>
            <a:r>
              <a:rPr lang="en-US" dirty="0" smtClean="0"/>
              <a:t>, S (</a:t>
            </a:r>
            <a:r>
              <a:rPr lang="en-US" dirty="0" err="1" smtClean="0"/>
              <a:t>Sgroi</a:t>
            </a:r>
            <a:r>
              <a:rPr lang="en-US" dirty="0" smtClean="0"/>
              <a:t>, Stephanie); </a:t>
            </a:r>
            <a:r>
              <a:rPr lang="en-US" dirty="0" err="1" smtClean="0"/>
              <a:t>Nacher-Soler</a:t>
            </a:r>
            <a:r>
              <a:rPr lang="en-US" dirty="0" smtClean="0"/>
              <a:t>, G (</a:t>
            </a:r>
            <a:r>
              <a:rPr lang="en-US" dirty="0" err="1" smtClean="0"/>
              <a:t>Nacher-Soler</a:t>
            </a:r>
            <a:r>
              <a:rPr lang="en-US" dirty="0" smtClean="0"/>
              <a:t>, German); </a:t>
            </a:r>
            <a:r>
              <a:rPr lang="en-US" dirty="0" err="1" smtClean="0"/>
              <a:t>Sipione</a:t>
            </a:r>
            <a:r>
              <a:rPr lang="en-US" dirty="0" smtClean="0"/>
              <a:t>, R (</a:t>
            </a:r>
            <a:r>
              <a:rPr lang="en-US" dirty="0" err="1" smtClean="0"/>
              <a:t>Sipione</a:t>
            </a:r>
            <a:r>
              <a:rPr lang="en-US" dirty="0" smtClean="0"/>
              <a:t>, Rebecca); </a:t>
            </a:r>
            <a:r>
              <a:rPr lang="en-US" dirty="0" err="1" smtClean="0"/>
              <a:t>Kleinlogel</a:t>
            </a:r>
            <a:r>
              <a:rPr lang="en-US" dirty="0" smtClean="0"/>
              <a:t>, S (</a:t>
            </a:r>
            <a:r>
              <a:rPr lang="en-US" dirty="0" err="1" smtClean="0"/>
              <a:t>Kleinlogel</a:t>
            </a:r>
            <a:r>
              <a:rPr lang="en-US" dirty="0" smtClean="0"/>
              <a:t>, Sonja); </a:t>
            </a:r>
            <a:r>
              <a:rPr lang="en-US" dirty="0" err="1" smtClean="0"/>
              <a:t>Senn</a:t>
            </a:r>
            <a:r>
              <a:rPr lang="en-US" dirty="0" smtClean="0"/>
              <a:t>, P (</a:t>
            </a:r>
            <a:r>
              <a:rPr lang="en-US" dirty="0" err="1" smtClean="0"/>
              <a:t>Senn</a:t>
            </a:r>
            <a:r>
              <a:rPr lang="en-US" dirty="0" smtClean="0"/>
              <a:t>, Pascal)</a:t>
            </a:r>
          </a:p>
          <a:p>
            <a:r>
              <a:rPr lang="en-US" dirty="0" smtClean="0"/>
              <a:t>Source: CELLS  Volume: 11  Issue: 15  Article Number: 2431  DOI: 10.3390/cells11152431  Published: AUG 2022  </a:t>
            </a:r>
          </a:p>
          <a:p>
            <a:r>
              <a:rPr lang="en-US" dirty="0" smtClean="0"/>
              <a:t>Record 5 of 9</a:t>
            </a:r>
          </a:p>
          <a:p>
            <a:r>
              <a:rPr lang="en-US" dirty="0" smtClean="0"/>
              <a:t>Title: Advancements in inner ear development, regeneration, and repair through </a:t>
            </a:r>
            <a:r>
              <a:rPr lang="en-US" dirty="0" err="1" smtClean="0"/>
              <a:t>otic</a:t>
            </a:r>
            <a:r>
              <a:rPr lang="en-US" dirty="0" smtClean="0"/>
              <a:t> </a:t>
            </a:r>
            <a:r>
              <a:rPr lang="en-US" dirty="0" err="1" smtClean="0"/>
              <a:t>organoids</a:t>
            </a:r>
            <a:endParaRPr lang="en-US" dirty="0" smtClean="0"/>
          </a:p>
          <a:p>
            <a:r>
              <a:rPr lang="en-US" dirty="0" smtClean="0"/>
              <a:t>Author(s): </a:t>
            </a:r>
            <a:r>
              <a:rPr lang="en-US" dirty="0" err="1" smtClean="0"/>
              <a:t>Nist</a:t>
            </a:r>
            <a:r>
              <a:rPr lang="en-US" dirty="0" smtClean="0"/>
              <a:t>-Lund, C (</a:t>
            </a:r>
            <a:r>
              <a:rPr lang="en-US" dirty="0" err="1" smtClean="0"/>
              <a:t>Nist</a:t>
            </a:r>
            <a:r>
              <a:rPr lang="en-US" dirty="0" smtClean="0"/>
              <a:t>-Lund, Carl); Kim, J (Kim, Jin); Koehler, KR (Koehler, Karl R.)</a:t>
            </a:r>
          </a:p>
          <a:p>
            <a:r>
              <a:rPr lang="en-US" dirty="0" smtClean="0"/>
              <a:t>Source: CURRENT OPINION IN GENETICS &amp; DEVELOPMENT  Volume: 76  Article Number: 101954  DOI: 10.1016/j.gde.2022.101954  Early Access Date: JUL 2022   Published: OCT 2022  </a:t>
            </a:r>
          </a:p>
          <a:p>
            <a:r>
              <a:rPr lang="en-US" dirty="0" smtClean="0"/>
              <a:t>Record 6 of 9</a:t>
            </a:r>
          </a:p>
          <a:p>
            <a:r>
              <a:rPr lang="en-US" dirty="0" smtClean="0"/>
              <a:t>Title: CRISPR/Cas9-Based Genome Editing and Its Application in </a:t>
            </a:r>
            <a:r>
              <a:rPr lang="en-US" dirty="0" err="1" smtClean="0"/>
              <a:t>Aspergillus</a:t>
            </a:r>
            <a:r>
              <a:rPr lang="en-US" dirty="0" smtClean="0"/>
              <a:t> Species</a:t>
            </a:r>
          </a:p>
          <a:p>
            <a:r>
              <a:rPr lang="en-US" dirty="0" smtClean="0"/>
              <a:t>Author(s): Jin, FJ (Jin, </a:t>
            </a:r>
            <a:r>
              <a:rPr lang="en-US" dirty="0" err="1" smtClean="0"/>
              <a:t>Feng-Jie</a:t>
            </a:r>
            <a:r>
              <a:rPr lang="en-US" dirty="0" smtClean="0"/>
              <a:t>); Wang, BT (Wang, </a:t>
            </a:r>
            <a:r>
              <a:rPr lang="en-US" dirty="0" err="1" smtClean="0"/>
              <a:t>Bao-Teng</a:t>
            </a:r>
            <a:r>
              <a:rPr lang="en-US" dirty="0" smtClean="0"/>
              <a:t>); Wang, ZD (Wang, Zhen-Dong); Jin, L (Jin, Long); Han, P (Han, Pei)</a:t>
            </a:r>
          </a:p>
          <a:p>
            <a:r>
              <a:rPr lang="en-US" dirty="0" smtClean="0"/>
              <a:t>Source: JOURNAL OF FUNGI  Volume: 8  Issue: 5  Article Number: 467  DOI: 10.3390/jof8050467  Published: MAY 2022  </a:t>
            </a:r>
          </a:p>
          <a:p>
            <a:r>
              <a:rPr lang="en-US" dirty="0" smtClean="0"/>
              <a:t>Record 7 of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>
                <a:solidFill>
                  <a:srgbClr val="C00000"/>
                </a:solidFill>
              </a:rPr>
              <a:t>Завршена цитираност у </a:t>
            </a:r>
          </a:p>
          <a:p>
            <a:pPr>
              <a:buNone/>
            </a:pPr>
            <a:r>
              <a:rPr lang="sr-Cyrl-RS" dirty="0" smtClean="0">
                <a:solidFill>
                  <a:srgbClr val="C00000"/>
                </a:solidFill>
              </a:rPr>
              <a:t>комерцијалним цитатним индексима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Scopus</a:t>
            </a:r>
            <a:r>
              <a:rPr lang="sr-Cyrl-RS" b="1" dirty="0" smtClean="0">
                <a:solidFill>
                  <a:srgbClr val="C00000"/>
                </a:solidFill>
              </a:rPr>
              <a:t> и </a:t>
            </a:r>
            <a:r>
              <a:rPr lang="en-US" b="1" dirty="0" smtClean="0">
                <a:solidFill>
                  <a:srgbClr val="C00000"/>
                </a:solidFill>
              </a:rPr>
              <a:t>Web </a:t>
            </a:r>
            <a:r>
              <a:rPr lang="en-US" b="1" dirty="0" err="1" smtClean="0">
                <a:solidFill>
                  <a:srgbClr val="C00000"/>
                </a:solidFill>
              </a:rPr>
              <a:t>od</a:t>
            </a:r>
            <a:r>
              <a:rPr lang="en-US" b="1" dirty="0" smtClean="0">
                <a:solidFill>
                  <a:srgbClr val="C00000"/>
                </a:solidFill>
              </a:rPr>
              <a:t> Science</a:t>
            </a:r>
            <a:r>
              <a:rPr lang="sr-Cyrl-RS" dirty="0" smtClean="0">
                <a:solidFill>
                  <a:srgbClr val="C00000"/>
                </a:solidFill>
              </a:rPr>
              <a:t>. 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r-Cyrl-RS" sz="4000" i="1" dirty="0" smtClean="0">
                <a:solidFill>
                  <a:srgbClr val="C00000"/>
                </a:solidFill>
              </a:rPr>
              <a:t>Желимо вам успешан рад!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r-Cyrl-RS" sz="2400" dirty="0" smtClean="0">
                <a:solidFill>
                  <a:srgbClr val="C00000"/>
                </a:solidFill>
              </a:rPr>
              <a:t>Др Сања Антонић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antonic@unilib.rs</a:t>
            </a:r>
            <a:endParaRPr lang="sr-Cyrl-R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r-Cyrl-RS" sz="2400" dirty="0" smtClean="0">
                <a:solidFill>
                  <a:srgbClr val="C00000"/>
                </a:solidFill>
              </a:rPr>
              <a:t>Дејана Каваја Станишић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hlinkClick r:id="rId3"/>
              </a:rPr>
              <a:t>kavaja@unilib.rs</a:t>
            </a:r>
            <a:endParaRPr lang="sr-Cyrl-R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r-Cyrl-RS" sz="2400" dirty="0" smtClean="0">
                <a:solidFill>
                  <a:srgbClr val="C00000"/>
                </a:solidFill>
              </a:rPr>
              <a:t>Оја Кринуловић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hlinkClick r:id="rId4"/>
              </a:rPr>
              <a:t>okrinulovic@unilib.rs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4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4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r-Cyrl-RS" sz="4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Пример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60032" y="1484784"/>
            <a:ext cx="4104456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b="1" dirty="0" smtClean="0">
                <a:solidFill>
                  <a:srgbClr val="C00000"/>
                </a:solidFill>
              </a:rPr>
              <a:t>Преглед цитираности у бази </a:t>
            </a:r>
            <a:r>
              <a:rPr lang="en-US" sz="3600" b="1" dirty="0" smtClean="0">
                <a:solidFill>
                  <a:srgbClr val="C00000"/>
                </a:solidFill>
              </a:rPr>
              <a:t>Scopus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283968" y="188640"/>
            <a:ext cx="381642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3649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639</Words>
  <Application>Microsoft Office PowerPoint</Application>
  <PresentationFormat>On-screen Show (4:3)</PresentationFormat>
  <Paragraphs>68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Израда цитираности- приручник</vt:lpstr>
      <vt:lpstr>Slide 2</vt:lpstr>
      <vt:lpstr>Преглед цитираности преко Google Academic-a</vt:lpstr>
      <vt:lpstr>Пример</vt:lpstr>
      <vt:lpstr>Преглед цитираности у бази Scopus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Елиминација аутоцитата</vt:lpstr>
      <vt:lpstr>Елиминација аутоцитата</vt:lpstr>
      <vt:lpstr>Елиминација аутоцитата</vt:lpstr>
      <vt:lpstr>9 цитата без аутоцитата</vt:lpstr>
      <vt:lpstr>Slide 29</vt:lpstr>
      <vt:lpstr>Slide 30</vt:lpstr>
      <vt:lpstr>Slide 31</vt:lpstr>
      <vt:lpstr>Списак цитата</vt:lpstr>
      <vt:lpstr>Slide 33</vt:lpstr>
      <vt:lpstr>Списак цитата са издвојеном референцом која се цитира</vt:lpstr>
      <vt:lpstr>Slide 35</vt:lpstr>
      <vt:lpstr>Stojkovic M, 2021, STEM CELLS, V39, P673, DOI 10.1002/stem.3353</vt:lpstr>
      <vt:lpstr>Stojkovic M, 2021, STEM CELLS, V39, P673,  DOI 10.1002/stem.3353</vt:lpstr>
      <vt:lpstr>Slide 38</vt:lpstr>
    </vt:vector>
  </TitlesOfParts>
  <Company>Univerzitetska biblioteka "Svetozar Marković"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 Milošević</dc:creator>
  <cp:lastModifiedBy>PC</cp:lastModifiedBy>
  <cp:revision>39</cp:revision>
  <dcterms:created xsi:type="dcterms:W3CDTF">2012-10-01T10:41:38Z</dcterms:created>
  <dcterms:modified xsi:type="dcterms:W3CDTF">2024-09-15T20:30:42Z</dcterms:modified>
</cp:coreProperties>
</file>